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 id="2147485128" r:id="rId5"/>
  </p:sldMasterIdLst>
  <p:notesMasterIdLst>
    <p:notesMasterId r:id="rId41"/>
  </p:notesMasterIdLst>
  <p:handoutMasterIdLst>
    <p:handoutMasterId r:id="rId42"/>
  </p:handoutMasterIdLst>
  <p:sldIdLst>
    <p:sldId id="2147483157" r:id="rId6"/>
    <p:sldId id="2147483484" r:id="rId7"/>
    <p:sldId id="2147483247" r:id="rId8"/>
    <p:sldId id="2147483158" r:id="rId9"/>
    <p:sldId id="2147483485" r:id="rId10"/>
    <p:sldId id="2147483159" r:id="rId11"/>
    <p:sldId id="2147483175" r:id="rId12"/>
    <p:sldId id="2147483303" r:id="rId13"/>
    <p:sldId id="2147483367" r:id="rId14"/>
    <p:sldId id="2147483486" r:id="rId15"/>
    <p:sldId id="2147483464" r:id="rId16"/>
    <p:sldId id="2147483487" r:id="rId17"/>
    <p:sldId id="2147483468" r:id="rId18"/>
    <p:sldId id="2147483488" r:id="rId19"/>
    <p:sldId id="2147483480" r:id="rId20"/>
    <p:sldId id="2147483264" r:id="rId21"/>
    <p:sldId id="2147483371" r:id="rId22"/>
    <p:sldId id="2147483310" r:id="rId23"/>
    <p:sldId id="2147483373" r:id="rId24"/>
    <p:sldId id="2147483481" r:id="rId25"/>
    <p:sldId id="2147483292" r:id="rId26"/>
    <p:sldId id="2147483489" r:id="rId27"/>
    <p:sldId id="2147483490" r:id="rId28"/>
    <p:sldId id="2147483302" r:id="rId29"/>
    <p:sldId id="2147483393" r:id="rId30"/>
    <p:sldId id="2147483392" r:id="rId31"/>
    <p:sldId id="2147483395" r:id="rId32"/>
    <p:sldId id="2147483476" r:id="rId33"/>
    <p:sldId id="2147483477" r:id="rId34"/>
    <p:sldId id="2147483478" r:id="rId35"/>
    <p:sldId id="2147483162" r:id="rId36"/>
    <p:sldId id="2147483188" r:id="rId37"/>
    <p:sldId id="2147483304" r:id="rId38"/>
    <p:sldId id="2147483379" r:id="rId39"/>
    <p:sldId id="2147483380" r:id="rId40"/>
  </p:sldIdLst>
  <p:sldSz cx="9906000" cy="6858000" type="A4"/>
  <p:notesSz cx="6735763" cy="9866313"/>
  <p:custShowLst>
    <p:custShow name="Format Guide Workshop" id="0">
      <p:sldLst/>
    </p:custShow>
  </p:custShowLst>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157"/>
            <p14:sldId id="2147483484"/>
            <p14:sldId id="2147483247"/>
          </p14:sldIdLst>
        </p14:section>
        <p14:section name="１. 事業分野・類型" id="{F3783569-040E-4655-A2E8-2952BF0871D6}">
          <p14:sldIdLst>
            <p14:sldId id="2147483158"/>
            <p14:sldId id="2147483485"/>
          </p14:sldIdLst>
        </p14:section>
        <p14:section name="２. 経営戦略及び補助事業の位置づけ" id="{682E8A17-3397-49D9-8F8E-9B800B8511FB}">
          <p14:sldIdLst>
            <p14:sldId id="2147483159"/>
            <p14:sldId id="2147483175"/>
          </p14:sldIdLst>
        </p14:section>
        <p14:section name="３. 補助事業の内容" id="{66C772AE-2F5F-47D8-8F5E-DBB744A421A2}">
          <p14:sldIdLst>
            <p14:sldId id="2147483303"/>
            <p14:sldId id="2147483367"/>
            <p14:sldId id="2147483486"/>
            <p14:sldId id="2147483464"/>
            <p14:sldId id="2147483487"/>
            <p14:sldId id="2147483468"/>
            <p14:sldId id="2147483488"/>
            <p14:sldId id="2147483480"/>
            <p14:sldId id="2147483264"/>
            <p14:sldId id="2147483371"/>
            <p14:sldId id="2147483310"/>
            <p14:sldId id="2147483373"/>
            <p14:sldId id="2147483481"/>
            <p14:sldId id="2147483292"/>
            <p14:sldId id="2147483489"/>
            <p14:sldId id="2147483490"/>
          </p14:sldIdLst>
        </p14:section>
        <p14:section name="４. 商業化計画及び想定成果" id="{B1A73815-C12C-4B05-BEF6-AF85AB9B4163}">
          <p14:sldIdLst>
            <p14:sldId id="2147483302"/>
            <p14:sldId id="2147483393"/>
            <p14:sldId id="2147483392"/>
            <p14:sldId id="2147483395"/>
            <p14:sldId id="2147483476"/>
            <p14:sldId id="2147483477"/>
            <p14:sldId id="2147483478"/>
          </p14:sldIdLst>
        </p14:section>
        <p14:section name="５. 自由記載・その他" id="{F6FD396A-6525-438E-A647-85EE9D95B3D6}">
          <p14:sldIdLst>
            <p14:sldId id="2147483162"/>
            <p14:sldId id="2147483188"/>
          </p14:sldIdLst>
        </p14:section>
        <p14:section name="６. 申請者概要" id="{33795688-1A3E-4CAD-9CA9-28A7CBB9D22A}">
          <p14:sldIdLst>
            <p14:sldId id="2147483304"/>
            <p14:sldId id="2147483379"/>
            <p14:sldId id="2147483380"/>
          </p14:sldIdLst>
        </p14:section>
      </p14:sectionLst>
    </p:ext>
    <p:ext uri="{EFAFB233-063F-42B5-8137-9DF3F51BA10A}">
      <p15:sldGuideLst xmlns:p15="http://schemas.microsoft.com/office/powerpoint/2012/main">
        <p15:guide id="1" orient="horz" pos="3385"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09821F4C-C27B-3CC1-F26A-02ED534910A1}" name="Miki Osezawa" initials="MO" userId="S::Miki.Osezawa@jp.ey.com::318636dc-6254-465f-88ee-1e9312057368" providerId="AD"/>
  <p188:author id="{5BB99D54-272A-696B-9D75-CB7C37CDC6E9}" name="貿振課斎藤" initials="斎" userId="貿振課斎藤" providerId="None"/>
  <p188:author id="{AC4C7EB6-0350-B619-98CB-709B54C3C3CF}" name="潤一 仲山" initials="潤仲" userId="S::junichi.nakayama@toppan.co.jp::d7439f29-3248-4d21-9191-38145d798a5c"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D74056C5-7205-1577-3C3A-E794BEB1A4BE}" name="加藤 壮一" initials="加藤" userId="S-1-5-21-790525478-343818398-1177238915-554942"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480"/>
    <a:srgbClr val="FFC000"/>
    <a:srgbClr val="33CCFF"/>
    <a:srgbClr val="FFCCCC"/>
    <a:srgbClr val="00FFCC"/>
    <a:srgbClr val="C00000"/>
    <a:srgbClr val="89FFE9"/>
    <a:srgbClr val="CCEBFA"/>
    <a:srgbClr val="575757"/>
    <a:srgbClr val="149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271B9F-3945-4635-9CEA-18D84D1F6EB2}" v="25" dt="2025-08-15T08:03:55.766"/>
    <p1510:client id="{B4A4DFA3-8544-4F45-AE50-3034C9462D07}" v="315" dt="2025-08-15T08:06:33.8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018" y="67"/>
      </p:cViewPr>
      <p:guideLst>
        <p:guide orient="horz" pos="3385"/>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3.xml"/><Relationship Id="rId51"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ho Oie" userId="75593d79-8f66-42a1-b1f2-b514a159efe5" providerId="ADAL" clId="{D9758D23-A00C-EA4B-85FE-38FB9CA8A467}"/>
    <pc:docChg chg="modSld">
      <pc:chgData name="Naho Oie" userId="75593d79-8f66-42a1-b1f2-b514a159efe5" providerId="ADAL" clId="{D9758D23-A00C-EA4B-85FE-38FB9CA8A467}" dt="2025-06-11T10:00:50.559" v="8" actId="20577"/>
      <pc:docMkLst>
        <pc:docMk/>
      </pc:docMkLst>
      <pc:sldChg chg="modSp">
        <pc:chgData name="Naho Oie" userId="75593d79-8f66-42a1-b1f2-b514a159efe5" providerId="ADAL" clId="{D9758D23-A00C-EA4B-85FE-38FB9CA8A467}" dt="2025-06-11T10:00:50.559" v="8" actId="20577"/>
        <pc:sldMkLst>
          <pc:docMk/>
          <pc:sldMk cId="2596422923" sldId="2147483485"/>
        </pc:sldMkLst>
        <pc:spChg chg="mod">
          <ac:chgData name="Naho Oie" userId="75593d79-8f66-42a1-b1f2-b514a159efe5" providerId="ADAL" clId="{D9758D23-A00C-EA4B-85FE-38FB9CA8A467}" dt="2025-06-11T10:00:50.559" v="8" actId="20577"/>
          <ac:spMkLst>
            <pc:docMk/>
            <pc:sldMk cId="2596422923" sldId="2147483485"/>
            <ac:spMk id="17" creationId="{04CE2942-8914-A7D5-AEC9-8DF6ECAE76DA}"/>
          </ac:spMkLst>
        </pc:spChg>
      </pc:sldChg>
    </pc:docChg>
  </pc:docChgLst>
  <pc:docChgLst>
    <pc:chgData name="Kosuke Tominaga" userId="af7ac3c0-d98d-4917-8ccb-c82c3bd80f6d" providerId="ADAL" clId="{B4A4DFA3-8544-4F45-AE50-3034C9462D07}"/>
    <pc:docChg chg="undo custSel modSld">
      <pc:chgData name="Kosuke Tominaga" userId="af7ac3c0-d98d-4917-8ccb-c82c3bd80f6d" providerId="ADAL" clId="{B4A4DFA3-8544-4F45-AE50-3034C9462D07}" dt="2025-08-15T08:06:33.827" v="856" actId="20577"/>
      <pc:docMkLst>
        <pc:docMk/>
      </pc:docMkLst>
      <pc:sldChg chg="modSp">
        <pc:chgData name="Kosuke Tominaga" userId="af7ac3c0-d98d-4917-8ccb-c82c3bd80f6d" providerId="ADAL" clId="{B4A4DFA3-8544-4F45-AE50-3034C9462D07}" dt="2025-08-12T01:53:48.261" v="0"/>
        <pc:sldMkLst>
          <pc:docMk/>
          <pc:sldMk cId="821189587" sldId="2147483392"/>
        </pc:sldMkLst>
        <pc:spChg chg="mod">
          <ac:chgData name="Kosuke Tominaga" userId="af7ac3c0-d98d-4917-8ccb-c82c3bd80f6d" providerId="ADAL" clId="{B4A4DFA3-8544-4F45-AE50-3034C9462D07}" dt="2025-08-12T01:53:48.261" v="0"/>
          <ac:spMkLst>
            <pc:docMk/>
            <pc:sldMk cId="821189587" sldId="2147483392"/>
            <ac:spMk id="90" creationId="{AB68C9DC-2D41-B4DD-3F82-FA86AE697950}"/>
          </ac:spMkLst>
        </pc:spChg>
      </pc:sldChg>
      <pc:sldChg chg="modSp">
        <pc:chgData name="Kosuke Tominaga" userId="af7ac3c0-d98d-4917-8ccb-c82c3bd80f6d" providerId="ADAL" clId="{B4A4DFA3-8544-4F45-AE50-3034C9462D07}" dt="2025-08-12T01:53:48.261" v="0"/>
        <pc:sldMkLst>
          <pc:docMk/>
          <pc:sldMk cId="1680343625" sldId="2147483395"/>
        </pc:sldMkLst>
        <pc:spChg chg="mod">
          <ac:chgData name="Kosuke Tominaga" userId="af7ac3c0-d98d-4917-8ccb-c82c3bd80f6d" providerId="ADAL" clId="{B4A4DFA3-8544-4F45-AE50-3034C9462D07}" dt="2025-08-12T01:53:48.261" v="0"/>
          <ac:spMkLst>
            <pc:docMk/>
            <pc:sldMk cId="1680343625" sldId="2147483395"/>
            <ac:spMk id="25" creationId="{044939CE-22CA-2AC5-B0D0-96DA2B26B3E8}"/>
          </ac:spMkLst>
        </pc:spChg>
        <pc:spChg chg="mod">
          <ac:chgData name="Kosuke Tominaga" userId="af7ac3c0-d98d-4917-8ccb-c82c3bd80f6d" providerId="ADAL" clId="{B4A4DFA3-8544-4F45-AE50-3034C9462D07}" dt="2025-08-12T01:53:48.261" v="0"/>
          <ac:spMkLst>
            <pc:docMk/>
            <pc:sldMk cId="1680343625" sldId="2147483395"/>
            <ac:spMk id="52" creationId="{D64BF473-C097-C6AA-0AF6-8A7DDC892F56}"/>
          </ac:spMkLst>
        </pc:spChg>
        <pc:spChg chg="mod">
          <ac:chgData name="Kosuke Tominaga" userId="af7ac3c0-d98d-4917-8ccb-c82c3bd80f6d" providerId="ADAL" clId="{B4A4DFA3-8544-4F45-AE50-3034C9462D07}" dt="2025-08-12T01:53:48.261" v="0"/>
          <ac:spMkLst>
            <pc:docMk/>
            <pc:sldMk cId="1680343625" sldId="2147483395"/>
            <ac:spMk id="58" creationId="{E2D91A09-C385-03D1-70A9-21295FA684EF}"/>
          </ac:spMkLst>
        </pc:spChg>
      </pc:sldChg>
      <pc:sldChg chg="modSp mod">
        <pc:chgData name="Kosuke Tominaga" userId="af7ac3c0-d98d-4917-8ccb-c82c3bd80f6d" providerId="ADAL" clId="{B4A4DFA3-8544-4F45-AE50-3034C9462D07}" dt="2025-08-12T01:56:33.974" v="4" actId="313"/>
        <pc:sldMkLst>
          <pc:docMk/>
          <pc:sldMk cId="2942997247" sldId="2147483468"/>
        </pc:sldMkLst>
        <pc:spChg chg="mod">
          <ac:chgData name="Kosuke Tominaga" userId="af7ac3c0-d98d-4917-8ccb-c82c3bd80f6d" providerId="ADAL" clId="{B4A4DFA3-8544-4F45-AE50-3034C9462D07}" dt="2025-08-12T01:56:33.974" v="4" actId="313"/>
          <ac:spMkLst>
            <pc:docMk/>
            <pc:sldMk cId="2942997247" sldId="2147483468"/>
            <ac:spMk id="23" creationId="{9DE7FD3A-247C-9EAA-BD98-59CC44C553FD}"/>
          </ac:spMkLst>
        </pc:spChg>
      </pc:sldChg>
      <pc:sldChg chg="modSp mod">
        <pc:chgData name="Kosuke Tominaga" userId="af7ac3c0-d98d-4917-8ccb-c82c3bd80f6d" providerId="ADAL" clId="{B4A4DFA3-8544-4F45-AE50-3034C9462D07}" dt="2025-08-12T01:56:26.950" v="2" actId="313"/>
        <pc:sldMkLst>
          <pc:docMk/>
          <pc:sldMk cId="7524699" sldId="2147483478"/>
        </pc:sldMkLst>
        <pc:spChg chg="mod">
          <ac:chgData name="Kosuke Tominaga" userId="af7ac3c0-d98d-4917-8ccb-c82c3bd80f6d" providerId="ADAL" clId="{B4A4DFA3-8544-4F45-AE50-3034C9462D07}" dt="2025-08-12T01:56:26.950" v="2" actId="313"/>
          <ac:spMkLst>
            <pc:docMk/>
            <pc:sldMk cId="7524699" sldId="2147483478"/>
            <ac:spMk id="10" creationId="{4ED75375-AD74-E469-EB5E-9DD60D0B8FF3}"/>
          </ac:spMkLst>
        </pc:spChg>
        <pc:spChg chg="mod">
          <ac:chgData name="Kosuke Tominaga" userId="af7ac3c0-d98d-4917-8ccb-c82c3bd80f6d" providerId="ADAL" clId="{B4A4DFA3-8544-4F45-AE50-3034C9462D07}" dt="2025-08-12T01:56:25.261" v="1" actId="313"/>
          <ac:spMkLst>
            <pc:docMk/>
            <pc:sldMk cId="7524699" sldId="2147483478"/>
            <ac:spMk id="62" creationId="{C6F2731C-0A76-65ED-7DB3-DF8D93928546}"/>
          </ac:spMkLst>
        </pc:spChg>
      </pc:sldChg>
      <pc:sldChg chg="modSp mod">
        <pc:chgData name="Kosuke Tominaga" userId="af7ac3c0-d98d-4917-8ccb-c82c3bd80f6d" providerId="ADAL" clId="{B4A4DFA3-8544-4F45-AE50-3034C9462D07}" dt="2025-08-12T02:10:23.116" v="219" actId="14100"/>
        <pc:sldMkLst>
          <pc:docMk/>
          <pc:sldMk cId="613886398" sldId="2147483480"/>
        </pc:sldMkLst>
        <pc:spChg chg="mod">
          <ac:chgData name="Kosuke Tominaga" userId="af7ac3c0-d98d-4917-8ccb-c82c3bd80f6d" providerId="ADAL" clId="{B4A4DFA3-8544-4F45-AE50-3034C9462D07}" dt="2025-08-12T01:53:48.261" v="0"/>
          <ac:spMkLst>
            <pc:docMk/>
            <pc:sldMk cId="613886398" sldId="2147483480"/>
            <ac:spMk id="15" creationId="{F46C5476-2EC9-3E1F-F5FD-E549376B15B4}"/>
          </ac:spMkLst>
        </pc:spChg>
        <pc:spChg chg="mod">
          <ac:chgData name="Kosuke Tominaga" userId="af7ac3c0-d98d-4917-8ccb-c82c3bd80f6d" providerId="ADAL" clId="{B4A4DFA3-8544-4F45-AE50-3034C9462D07}" dt="2025-08-12T01:53:48.261" v="0"/>
          <ac:spMkLst>
            <pc:docMk/>
            <pc:sldMk cId="613886398" sldId="2147483480"/>
            <ac:spMk id="28" creationId="{DCEB55BC-0F17-04EF-97C1-39315F1D1123}"/>
          </ac:spMkLst>
        </pc:spChg>
        <pc:spChg chg="mod">
          <ac:chgData name="Kosuke Tominaga" userId="af7ac3c0-d98d-4917-8ccb-c82c3bd80f6d" providerId="ADAL" clId="{B4A4DFA3-8544-4F45-AE50-3034C9462D07}" dt="2025-08-12T02:09:13.055" v="19" actId="1076"/>
          <ac:spMkLst>
            <pc:docMk/>
            <pc:sldMk cId="613886398" sldId="2147483480"/>
            <ac:spMk id="33" creationId="{C060440C-5422-19E5-F503-E5FDBFCC74AA}"/>
          </ac:spMkLst>
        </pc:spChg>
        <pc:spChg chg="mod">
          <ac:chgData name="Kosuke Tominaga" userId="af7ac3c0-d98d-4917-8ccb-c82c3bd80f6d" providerId="ADAL" clId="{B4A4DFA3-8544-4F45-AE50-3034C9462D07}" dt="2025-08-12T02:10:23.116" v="219" actId="14100"/>
          <ac:spMkLst>
            <pc:docMk/>
            <pc:sldMk cId="613886398" sldId="2147483480"/>
            <ac:spMk id="34" creationId="{36F58F75-8057-28E2-64C2-80F080D284C2}"/>
          </ac:spMkLst>
        </pc:spChg>
        <pc:spChg chg="mod">
          <ac:chgData name="Kosuke Tominaga" userId="af7ac3c0-d98d-4917-8ccb-c82c3bd80f6d" providerId="ADAL" clId="{B4A4DFA3-8544-4F45-AE50-3034C9462D07}" dt="2025-08-12T01:53:48.261" v="0"/>
          <ac:spMkLst>
            <pc:docMk/>
            <pc:sldMk cId="613886398" sldId="2147483480"/>
            <ac:spMk id="36" creationId="{4BB3A0DE-7F26-F2F6-47B6-2BFDDEBA2E97}"/>
          </ac:spMkLst>
        </pc:spChg>
      </pc:sldChg>
      <pc:sldChg chg="modSp mod">
        <pc:chgData name="Kosuke Tominaga" userId="af7ac3c0-d98d-4917-8ccb-c82c3bd80f6d" providerId="ADAL" clId="{B4A4DFA3-8544-4F45-AE50-3034C9462D07}" dt="2025-08-12T02:15:08.038" v="355" actId="20577"/>
        <pc:sldMkLst>
          <pc:docMk/>
          <pc:sldMk cId="80160683" sldId="2147483481"/>
        </pc:sldMkLst>
        <pc:spChg chg="mod">
          <ac:chgData name="Kosuke Tominaga" userId="af7ac3c0-d98d-4917-8ccb-c82c3bd80f6d" providerId="ADAL" clId="{B4A4DFA3-8544-4F45-AE50-3034C9462D07}" dt="2025-08-12T02:15:08.038" v="355" actId="20577"/>
          <ac:spMkLst>
            <pc:docMk/>
            <pc:sldMk cId="80160683" sldId="2147483481"/>
            <ac:spMk id="38" creationId="{7E38AC0F-1F0F-50E9-BA57-95B23585B0C3}"/>
          </ac:spMkLst>
        </pc:spChg>
      </pc:sldChg>
      <pc:sldChg chg="modSp mod modCm">
        <pc:chgData name="Kosuke Tominaga" userId="af7ac3c0-d98d-4917-8ccb-c82c3bd80f6d" providerId="ADAL" clId="{B4A4DFA3-8544-4F45-AE50-3034C9462D07}" dt="2025-08-15T08:06:33.827" v="856" actId="20577"/>
        <pc:sldMkLst>
          <pc:docMk/>
          <pc:sldMk cId="771153745" sldId="2147483484"/>
        </pc:sldMkLst>
        <pc:spChg chg="mod">
          <ac:chgData name="Kosuke Tominaga" userId="af7ac3c0-d98d-4917-8ccb-c82c3bd80f6d" providerId="ADAL" clId="{B4A4DFA3-8544-4F45-AE50-3034C9462D07}" dt="2025-08-15T08:06:33.827" v="856" actId="20577"/>
          <ac:spMkLst>
            <pc:docMk/>
            <pc:sldMk cId="771153745" sldId="2147483484"/>
            <ac:spMk id="7" creationId="{F196E1EB-D344-1B1A-003D-A4587127DD3A}"/>
          </ac:spMkLst>
        </pc:spChg>
        <pc:extLst>
          <p:ext xmlns:p="http://schemas.openxmlformats.org/presentationml/2006/main" uri="{D6D511B9-2390-475A-947B-AFAB55BFBCF1}">
            <pc226:cmChg xmlns:pc226="http://schemas.microsoft.com/office/powerpoint/2022/06/main/command" chg="mod">
              <pc226:chgData name="Kosuke Tominaga" userId="af7ac3c0-d98d-4917-8ccb-c82c3bd80f6d" providerId="ADAL" clId="{B4A4DFA3-8544-4F45-AE50-3034C9462D07}" dt="2025-08-15T08:06:33.827" v="856" actId="20577"/>
              <pc2:cmMkLst xmlns:pc2="http://schemas.microsoft.com/office/powerpoint/2019/9/main/command">
                <pc:docMk/>
                <pc:sldMk cId="771153745" sldId="2147483484"/>
                <pc2:cmMk id="{152F0D38-81FD-4A4C-864C-881D86DD8CA6}"/>
              </pc2:cmMkLst>
            </pc226:cmChg>
            <pc226:cmChg xmlns:pc226="http://schemas.microsoft.com/office/powerpoint/2022/06/main/command" chg="mod">
              <pc226:chgData name="Kosuke Tominaga" userId="af7ac3c0-d98d-4917-8ccb-c82c3bd80f6d" providerId="ADAL" clId="{B4A4DFA3-8544-4F45-AE50-3034C9462D07}" dt="2025-08-15T08:06:33.827" v="856" actId="20577"/>
              <pc2:cmMkLst xmlns:pc2="http://schemas.microsoft.com/office/powerpoint/2019/9/main/command">
                <pc:docMk/>
                <pc:sldMk cId="771153745" sldId="2147483484"/>
                <pc2:cmMk id="{2DD94A88-CBD9-4F68-A4F5-DFE6F4697D5D}"/>
              </pc2:cmMkLst>
            </pc226:cmChg>
          </p:ext>
        </pc:extLst>
      </pc:sldChg>
      <pc:sldChg chg="modSp mod">
        <pc:chgData name="Kosuke Tominaga" userId="af7ac3c0-d98d-4917-8ccb-c82c3bd80f6d" providerId="ADAL" clId="{B4A4DFA3-8544-4F45-AE50-3034C9462D07}" dt="2025-08-12T01:56:31.958" v="3" actId="313"/>
        <pc:sldMkLst>
          <pc:docMk/>
          <pc:sldMk cId="2596422923" sldId="2147483485"/>
        </pc:sldMkLst>
        <pc:spChg chg="mod">
          <ac:chgData name="Kosuke Tominaga" userId="af7ac3c0-d98d-4917-8ccb-c82c3bd80f6d" providerId="ADAL" clId="{B4A4DFA3-8544-4F45-AE50-3034C9462D07}" dt="2025-08-12T01:56:31.958" v="3" actId="313"/>
          <ac:spMkLst>
            <pc:docMk/>
            <pc:sldMk cId="2596422923" sldId="2147483485"/>
            <ac:spMk id="7" creationId="{EDDC40D5-4693-154D-3DD5-DA9790611C29}"/>
          </ac:spMkLst>
        </pc:spChg>
      </pc:sldChg>
      <pc:sldChg chg="modSp mod">
        <pc:chgData name="Kosuke Tominaga" userId="af7ac3c0-d98d-4917-8ccb-c82c3bd80f6d" providerId="ADAL" clId="{B4A4DFA3-8544-4F45-AE50-3034C9462D07}" dt="2025-08-12T02:05:26.730" v="15" actId="20577"/>
        <pc:sldMkLst>
          <pc:docMk/>
          <pc:sldMk cId="1066753435" sldId="2147483486"/>
        </pc:sldMkLst>
        <pc:spChg chg="mod">
          <ac:chgData name="Kosuke Tominaga" userId="af7ac3c0-d98d-4917-8ccb-c82c3bd80f6d" providerId="ADAL" clId="{B4A4DFA3-8544-4F45-AE50-3034C9462D07}" dt="2025-08-12T02:05:26.730" v="15" actId="20577"/>
          <ac:spMkLst>
            <pc:docMk/>
            <pc:sldMk cId="1066753435" sldId="2147483486"/>
            <ac:spMk id="36" creationId="{FB0FED7C-065B-3A34-BB42-08F4A4456EE3}"/>
          </ac:spMkLst>
        </pc:spChg>
      </pc:sldChg>
      <pc:sldChg chg="modSp mod">
        <pc:chgData name="Kosuke Tominaga" userId="af7ac3c0-d98d-4917-8ccb-c82c3bd80f6d" providerId="ADAL" clId="{B4A4DFA3-8544-4F45-AE50-3034C9462D07}" dt="2025-08-12T02:05:44.001" v="16"/>
        <pc:sldMkLst>
          <pc:docMk/>
          <pc:sldMk cId="3258056940" sldId="2147483487"/>
        </pc:sldMkLst>
        <pc:spChg chg="mod">
          <ac:chgData name="Kosuke Tominaga" userId="af7ac3c0-d98d-4917-8ccb-c82c3bd80f6d" providerId="ADAL" clId="{B4A4DFA3-8544-4F45-AE50-3034C9462D07}" dt="2025-08-12T02:05:44.001" v="16"/>
          <ac:spMkLst>
            <pc:docMk/>
            <pc:sldMk cId="3258056940" sldId="2147483487"/>
            <ac:spMk id="36" creationId="{09B9256F-732B-1FA3-73A9-559962DA80FC}"/>
          </ac:spMkLst>
        </pc:spChg>
      </pc:sldChg>
      <pc:sldChg chg="modSp mod">
        <pc:chgData name="Kosuke Tominaga" userId="af7ac3c0-d98d-4917-8ccb-c82c3bd80f6d" providerId="ADAL" clId="{B4A4DFA3-8544-4F45-AE50-3034C9462D07}" dt="2025-08-12T02:05:49.380" v="17"/>
        <pc:sldMkLst>
          <pc:docMk/>
          <pc:sldMk cId="2237048050" sldId="2147483488"/>
        </pc:sldMkLst>
        <pc:spChg chg="mod">
          <ac:chgData name="Kosuke Tominaga" userId="af7ac3c0-d98d-4917-8ccb-c82c3bd80f6d" providerId="ADAL" clId="{B4A4DFA3-8544-4F45-AE50-3034C9462D07}" dt="2025-08-12T02:05:49.380" v="17"/>
          <ac:spMkLst>
            <pc:docMk/>
            <pc:sldMk cId="2237048050" sldId="2147483488"/>
            <ac:spMk id="36" creationId="{A323E9F9-9053-03A1-0010-C4EC457C2705}"/>
          </ac:spMkLst>
        </pc:spChg>
        <pc:spChg chg="mod">
          <ac:chgData name="Kosuke Tominaga" userId="af7ac3c0-d98d-4917-8ccb-c82c3bd80f6d" providerId="ADAL" clId="{B4A4DFA3-8544-4F45-AE50-3034C9462D07}" dt="2025-08-12T01:56:34.973" v="5" actId="313"/>
          <ac:spMkLst>
            <pc:docMk/>
            <pc:sldMk cId="2237048050" sldId="2147483488"/>
            <ac:spMk id="47" creationId="{24971F11-FDC7-0808-46A9-1E7995C1538E}"/>
          </ac:spMkLst>
        </pc:spChg>
      </pc:sldChg>
      <pc:sldChg chg="modSp mod">
        <pc:chgData name="Kosuke Tominaga" userId="af7ac3c0-d98d-4917-8ccb-c82c3bd80f6d" providerId="ADAL" clId="{B4A4DFA3-8544-4F45-AE50-3034C9462D07}" dt="2025-08-12T02:18:47.839" v="543" actId="20577"/>
        <pc:sldMkLst>
          <pc:docMk/>
          <pc:sldMk cId="2641957853" sldId="2147483490"/>
        </pc:sldMkLst>
        <pc:spChg chg="mod">
          <ac:chgData name="Kosuke Tominaga" userId="af7ac3c0-d98d-4917-8ccb-c82c3bd80f6d" providerId="ADAL" clId="{B4A4DFA3-8544-4F45-AE50-3034C9462D07}" dt="2025-08-12T01:53:48.261" v="0"/>
          <ac:spMkLst>
            <pc:docMk/>
            <pc:sldMk cId="2641957853" sldId="2147483490"/>
            <ac:spMk id="3" creationId="{56534269-EBC2-B9F0-6871-A42A9FCE77A8}"/>
          </ac:spMkLst>
        </pc:spChg>
        <pc:spChg chg="mod">
          <ac:chgData name="Kosuke Tominaga" userId="af7ac3c0-d98d-4917-8ccb-c82c3bd80f6d" providerId="ADAL" clId="{B4A4DFA3-8544-4F45-AE50-3034C9462D07}" dt="2025-08-12T01:53:48.261" v="0"/>
          <ac:spMkLst>
            <pc:docMk/>
            <pc:sldMk cId="2641957853" sldId="2147483490"/>
            <ac:spMk id="7" creationId="{3D6A2434-8A34-42CA-F897-17CFE5BBE490}"/>
          </ac:spMkLst>
        </pc:spChg>
        <pc:spChg chg="mod">
          <ac:chgData name="Kosuke Tominaga" userId="af7ac3c0-d98d-4917-8ccb-c82c3bd80f6d" providerId="ADAL" clId="{B4A4DFA3-8544-4F45-AE50-3034C9462D07}" dt="2025-08-12T01:53:48.261" v="0"/>
          <ac:spMkLst>
            <pc:docMk/>
            <pc:sldMk cId="2641957853" sldId="2147483490"/>
            <ac:spMk id="14" creationId="{86C61EBD-94B1-8BD0-B72E-D9BB51FE9317}"/>
          </ac:spMkLst>
        </pc:spChg>
        <pc:spChg chg="mod">
          <ac:chgData name="Kosuke Tominaga" userId="af7ac3c0-d98d-4917-8ccb-c82c3bd80f6d" providerId="ADAL" clId="{B4A4DFA3-8544-4F45-AE50-3034C9462D07}" dt="2025-08-12T02:18:47.839" v="543" actId="20577"/>
          <ac:spMkLst>
            <pc:docMk/>
            <pc:sldMk cId="2641957853" sldId="2147483490"/>
            <ac:spMk id="23" creationId="{94F7A6D2-7D14-B6D6-5634-0DABFAD5166C}"/>
          </ac:spMkLst>
        </pc:spChg>
      </pc:sldChg>
    </pc:docChg>
  </pc:docChgLst>
  <pc:docChgLst>
    <pc:chgData name="Kenta Sakata" userId="27b71cc4-af81-49a7-b00a-dce62aebc73d" providerId="ADAL" clId="{5299607B-363B-4A4B-8958-A3A01AC1F83C}"/>
    <pc:docChg chg="modSld">
      <pc:chgData name="Kenta Sakata" userId="27b71cc4-af81-49a7-b00a-dce62aebc73d" providerId="ADAL" clId="{5299607B-363B-4A4B-8958-A3A01AC1F83C}" dt="2025-07-01T05:11:46.907" v="4" actId="1036"/>
      <pc:docMkLst>
        <pc:docMk/>
      </pc:docMkLst>
      <pc:sldChg chg="modSp mod">
        <pc:chgData name="Kenta Sakata" userId="27b71cc4-af81-49a7-b00a-dce62aebc73d" providerId="ADAL" clId="{5299607B-363B-4A4B-8958-A3A01AC1F83C}" dt="2025-07-01T05:11:46.907" v="4" actId="1036"/>
        <pc:sldMkLst>
          <pc:docMk/>
          <pc:sldMk cId="7524699" sldId="2147483478"/>
        </pc:sldMkLst>
        <pc:spChg chg="mod">
          <ac:chgData name="Kenta Sakata" userId="27b71cc4-af81-49a7-b00a-dce62aebc73d" providerId="ADAL" clId="{5299607B-363B-4A4B-8958-A3A01AC1F83C}" dt="2025-07-01T05:11:46.907" v="4" actId="1036"/>
          <ac:spMkLst>
            <pc:docMk/>
            <pc:sldMk cId="7524699" sldId="2147483478"/>
            <ac:spMk id="15" creationId="{8B193AA1-F5B6-AA32-2762-B357AFAB3D89}"/>
          </ac:spMkLst>
        </pc:spChg>
      </pc:sldChg>
    </pc:docChg>
  </pc:docChgLst>
  <pc:docChgLst>
    <pc:chgData name="Kosuke Tominaga" userId="af7ac3c0-d98d-4917-8ccb-c82c3bd80f6d" providerId="ADAL" clId="{4815CDC5-625A-4704-8C8D-07CCC2470CFC}"/>
    <pc:docChg chg="undo custSel modSld">
      <pc:chgData name="Kosuke Tominaga" userId="af7ac3c0-d98d-4917-8ccb-c82c3bd80f6d" providerId="ADAL" clId="{4815CDC5-625A-4704-8C8D-07CCC2470CFC}" dt="2025-07-02T06:15:04.117" v="1" actId="22"/>
      <pc:docMkLst>
        <pc:docMk/>
      </pc:docMkLst>
      <pc:sldChg chg="addSp delSp mod">
        <pc:chgData name="Kosuke Tominaga" userId="af7ac3c0-d98d-4917-8ccb-c82c3bd80f6d" providerId="ADAL" clId="{4815CDC5-625A-4704-8C8D-07CCC2470CFC}" dt="2025-07-02T06:15:04.117" v="1" actId="22"/>
        <pc:sldMkLst>
          <pc:docMk/>
          <pc:sldMk cId="7524699" sldId="2147483478"/>
        </pc:sldMkLst>
      </pc:sldChg>
    </pc:docChg>
  </pc:docChgLst>
  <pc:docChgLst>
    <pc:chgData name="Kenta Sakata" userId="27b71cc4-af81-49a7-b00a-dce62aebc73d" providerId="ADAL" clId="{739C22E5-55E6-4CC7-A887-7BCABD4C8DBE}"/>
    <pc:docChg chg="modSld">
      <pc:chgData name="Kenta Sakata" userId="27b71cc4-af81-49a7-b00a-dce62aebc73d" providerId="ADAL" clId="{739C22E5-55E6-4CC7-A887-7BCABD4C8DBE}" dt="2025-06-13T12:47:28.097" v="3" actId="207"/>
      <pc:docMkLst>
        <pc:docMk/>
      </pc:docMkLst>
      <pc:sldChg chg="modSp mod">
        <pc:chgData name="Kenta Sakata" userId="27b71cc4-af81-49a7-b00a-dce62aebc73d" providerId="ADAL" clId="{739C22E5-55E6-4CC7-A887-7BCABD4C8DBE}" dt="2025-06-13T12:47:28.097" v="3" actId="207"/>
        <pc:sldMkLst>
          <pc:docMk/>
          <pc:sldMk cId="2596422923" sldId="2147483485"/>
        </pc:sldMkLst>
        <pc:spChg chg="mod">
          <ac:chgData name="Kenta Sakata" userId="27b71cc4-af81-49a7-b00a-dce62aebc73d" providerId="ADAL" clId="{739C22E5-55E6-4CC7-A887-7BCABD4C8DBE}" dt="2025-06-13T12:47:28.097" v="3" actId="207"/>
          <ac:spMkLst>
            <pc:docMk/>
            <pc:sldMk cId="2596422923" sldId="2147483485"/>
            <ac:spMk id="11" creationId="{E4C0188D-BEA9-3BBD-7F5F-3E891C6034C3}"/>
          </ac:spMkLst>
        </pc:spChg>
        <pc:spChg chg="mod">
          <ac:chgData name="Kenta Sakata" userId="27b71cc4-af81-49a7-b00a-dce62aebc73d" providerId="ADAL" clId="{739C22E5-55E6-4CC7-A887-7BCABD4C8DBE}" dt="2025-06-13T12:47:06.289" v="1" actId="207"/>
          <ac:spMkLst>
            <pc:docMk/>
            <pc:sldMk cId="2596422923" sldId="2147483485"/>
            <ac:spMk id="21" creationId="{8BFAAA1A-C9DF-3C78-2F81-274032F2A709}"/>
          </ac:spMkLst>
        </pc:spChg>
      </pc:sldChg>
    </pc:docChg>
  </pc:docChgLst>
  <pc:docChgLst>
    <pc:chgData name="Miki Osezawa" userId="318636dc-6254-465f-88ee-1e9312057368" providerId="ADAL" clId="{18271B9F-3945-4635-9CEA-18D84D1F6EB2}"/>
    <pc:docChg chg="undo custSel modSld">
      <pc:chgData name="Miki Osezawa" userId="318636dc-6254-465f-88ee-1e9312057368" providerId="ADAL" clId="{18271B9F-3945-4635-9CEA-18D84D1F6EB2}" dt="2025-08-15T08:03:55.766" v="138" actId="113"/>
      <pc:docMkLst>
        <pc:docMk/>
      </pc:docMkLst>
      <pc:sldChg chg="addSp modSp mod">
        <pc:chgData name="Miki Osezawa" userId="318636dc-6254-465f-88ee-1e9312057368" providerId="ADAL" clId="{18271B9F-3945-4635-9CEA-18D84D1F6EB2}" dt="2025-08-14T14:12:47.367" v="114" actId="1076"/>
        <pc:sldMkLst>
          <pc:docMk/>
          <pc:sldMk cId="80160683" sldId="2147483481"/>
        </pc:sldMkLst>
        <pc:spChg chg="add mod">
          <ac:chgData name="Miki Osezawa" userId="318636dc-6254-465f-88ee-1e9312057368" providerId="ADAL" clId="{18271B9F-3945-4635-9CEA-18D84D1F6EB2}" dt="2025-08-14T14:11:01.903" v="58" actId="553"/>
          <ac:spMkLst>
            <pc:docMk/>
            <pc:sldMk cId="80160683" sldId="2147483481"/>
            <ac:spMk id="3" creationId="{279BA50C-B91F-5586-56A4-B3EA4993D17F}"/>
          </ac:spMkLst>
        </pc:spChg>
        <pc:spChg chg="add mod">
          <ac:chgData name="Miki Osezawa" userId="318636dc-6254-465f-88ee-1e9312057368" providerId="ADAL" clId="{18271B9F-3945-4635-9CEA-18D84D1F6EB2}" dt="2025-08-14T14:11:01.903" v="58" actId="553"/>
          <ac:spMkLst>
            <pc:docMk/>
            <pc:sldMk cId="80160683" sldId="2147483481"/>
            <ac:spMk id="6" creationId="{D95FF23F-29B0-8164-AD1B-764DA06B7763}"/>
          </ac:spMkLst>
        </pc:spChg>
        <pc:spChg chg="add mod">
          <ac:chgData name="Miki Osezawa" userId="318636dc-6254-465f-88ee-1e9312057368" providerId="ADAL" clId="{18271B9F-3945-4635-9CEA-18D84D1F6EB2}" dt="2025-08-14T14:11:01.903" v="58" actId="553"/>
          <ac:spMkLst>
            <pc:docMk/>
            <pc:sldMk cId="80160683" sldId="2147483481"/>
            <ac:spMk id="8" creationId="{0E43EC25-E2A1-6E50-2805-BDF0F916C5F1}"/>
          </ac:spMkLst>
        </pc:spChg>
        <pc:spChg chg="add mod">
          <ac:chgData name="Miki Osezawa" userId="318636dc-6254-465f-88ee-1e9312057368" providerId="ADAL" clId="{18271B9F-3945-4635-9CEA-18D84D1F6EB2}" dt="2025-08-14T14:12:37.020" v="113" actId="14100"/>
          <ac:spMkLst>
            <pc:docMk/>
            <pc:sldMk cId="80160683" sldId="2147483481"/>
            <ac:spMk id="9" creationId="{8CC6733B-5E57-D4DD-D1B6-B4E857BCCD9C}"/>
          </ac:spMkLst>
        </pc:spChg>
        <pc:spChg chg="mod">
          <ac:chgData name="Miki Osezawa" userId="318636dc-6254-465f-88ee-1e9312057368" providerId="ADAL" clId="{18271B9F-3945-4635-9CEA-18D84D1F6EB2}" dt="2025-08-14T14:12:47.367" v="114" actId="1076"/>
          <ac:spMkLst>
            <pc:docMk/>
            <pc:sldMk cId="80160683" sldId="2147483481"/>
            <ac:spMk id="36" creationId="{C883E44B-47FD-2A81-28D7-E0A828946289}"/>
          </ac:spMkLst>
        </pc:spChg>
      </pc:sldChg>
      <pc:sldChg chg="modSp mod modCm">
        <pc:chgData name="Miki Osezawa" userId="318636dc-6254-465f-88ee-1e9312057368" providerId="ADAL" clId="{18271B9F-3945-4635-9CEA-18D84D1F6EB2}" dt="2025-08-15T08:03:55.766" v="138" actId="113"/>
        <pc:sldMkLst>
          <pc:docMk/>
          <pc:sldMk cId="771153745" sldId="2147483484"/>
        </pc:sldMkLst>
        <pc:spChg chg="mod">
          <ac:chgData name="Miki Osezawa" userId="318636dc-6254-465f-88ee-1e9312057368" providerId="ADAL" clId="{18271B9F-3945-4635-9CEA-18D84D1F6EB2}" dt="2025-08-15T08:03:55.766" v="138" actId="113"/>
          <ac:spMkLst>
            <pc:docMk/>
            <pc:sldMk cId="771153745" sldId="2147483484"/>
            <ac:spMk id="7" creationId="{F196E1EB-D344-1B1A-003D-A4587127DD3A}"/>
          </ac:spMkLst>
        </pc:spChg>
        <pc:extLst>
          <p:ext xmlns:p="http://schemas.openxmlformats.org/presentationml/2006/main" uri="{D6D511B9-2390-475A-947B-AFAB55BFBCF1}">
            <pc226:cmChg xmlns:pc226="http://schemas.microsoft.com/office/powerpoint/2022/06/main/command" chg="mod">
              <pc226:chgData name="Miki Osezawa" userId="318636dc-6254-465f-88ee-1e9312057368" providerId="ADAL" clId="{18271B9F-3945-4635-9CEA-18D84D1F6EB2}" dt="2025-08-15T08:03:50.583" v="136" actId="20577"/>
              <pc2:cmMkLst xmlns:pc2="http://schemas.microsoft.com/office/powerpoint/2019/9/main/command">
                <pc:docMk/>
                <pc:sldMk cId="771153745" sldId="2147483484"/>
                <pc2:cmMk id="{152F0D38-81FD-4A4C-864C-881D86DD8CA6}"/>
              </pc2:cmMkLst>
            </pc226:cmChg>
            <pc226:cmChg xmlns:pc226="http://schemas.microsoft.com/office/powerpoint/2022/06/main/command" chg="mod">
              <pc226:chgData name="Miki Osezawa" userId="318636dc-6254-465f-88ee-1e9312057368" providerId="ADAL" clId="{18271B9F-3945-4635-9CEA-18D84D1F6EB2}" dt="2025-08-15T08:03:50.583" v="136" actId="20577"/>
              <pc2:cmMkLst xmlns:pc2="http://schemas.microsoft.com/office/powerpoint/2019/9/main/command">
                <pc:docMk/>
                <pc:sldMk cId="771153745" sldId="2147483484"/>
                <pc2:cmMk id="{2DD94A88-CBD9-4F68-A4F5-DFE6F4697D5D}"/>
              </pc2:cmMkLst>
            </pc226:cmChg>
          </p:ext>
        </pc:extLst>
      </pc:sldChg>
      <pc:sldChg chg="modSp mod modCm">
        <pc:chgData name="Miki Osezawa" userId="318636dc-6254-465f-88ee-1e9312057368" providerId="ADAL" clId="{18271B9F-3945-4635-9CEA-18D84D1F6EB2}" dt="2025-08-14T09:23:16.707" v="48" actId="20577"/>
        <pc:sldMkLst>
          <pc:docMk/>
          <pc:sldMk cId="2641957853" sldId="2147483490"/>
        </pc:sldMkLst>
        <pc:spChg chg="mod">
          <ac:chgData name="Miki Osezawa" userId="318636dc-6254-465f-88ee-1e9312057368" providerId="ADAL" clId="{18271B9F-3945-4635-9CEA-18D84D1F6EB2}" dt="2025-08-14T08:43:14.380" v="1" actId="20577"/>
          <ac:spMkLst>
            <pc:docMk/>
            <pc:sldMk cId="2641957853" sldId="2147483490"/>
            <ac:spMk id="7" creationId="{3D6A2434-8A34-42CA-F897-17CFE5BBE490}"/>
          </ac:spMkLst>
        </pc:spChg>
        <pc:spChg chg="mod">
          <ac:chgData name="Miki Osezawa" userId="318636dc-6254-465f-88ee-1e9312057368" providerId="ADAL" clId="{18271B9F-3945-4635-9CEA-18D84D1F6EB2}" dt="2025-08-14T09:23:16.707" v="48" actId="20577"/>
          <ac:spMkLst>
            <pc:docMk/>
            <pc:sldMk cId="2641957853" sldId="2147483490"/>
            <ac:spMk id="23" creationId="{94F7A6D2-7D14-B6D6-5634-0DABFAD5166C}"/>
          </ac:spMkLst>
        </pc:spChg>
        <pc:extLst>
          <p:ext xmlns:p="http://schemas.openxmlformats.org/presentationml/2006/main" uri="{D6D511B9-2390-475A-947B-AFAB55BFBCF1}">
            <pc226:cmChg xmlns:pc226="http://schemas.microsoft.com/office/powerpoint/2022/06/main/command" chg="mod">
              <pc226:chgData name="Miki Osezawa" userId="318636dc-6254-465f-88ee-1e9312057368" providerId="ADAL" clId="{18271B9F-3945-4635-9CEA-18D84D1F6EB2}" dt="2025-08-14T09:23:16.368" v="47" actId="20577"/>
              <pc2:cmMkLst xmlns:pc2="http://schemas.microsoft.com/office/powerpoint/2019/9/main/command">
                <pc:docMk/>
                <pc:sldMk cId="2641957853" sldId="2147483490"/>
                <pc2:cmMk id="{AB9577A5-56E8-4AE5-8CB2-625F7DFFC8AB}"/>
              </pc2:cmMkLst>
            </pc226:cmChg>
          </p:ext>
        </pc:extLst>
      </pc:sldChg>
    </pc:docChg>
  </pc:docChgLst>
  <pc:docChgLst>
    <pc:chgData name="Naho Oie" userId="75593d79-8f66-42a1-b1f2-b514a159efe5" providerId="ADAL" clId="{64CF0466-78C9-4F6B-8F21-99AC67C4D7D9}"/>
    <pc:docChg chg="undo custSel modSld">
      <pc:chgData name="Naho Oie" userId="75593d79-8f66-42a1-b1f2-b514a159efe5" providerId="ADAL" clId="{64CF0466-78C9-4F6B-8F21-99AC67C4D7D9}" dt="2025-06-12T05:55:06.628" v="482" actId="20577"/>
      <pc:docMkLst>
        <pc:docMk/>
      </pc:docMkLst>
      <pc:sldChg chg="modSp mod">
        <pc:chgData name="Naho Oie" userId="75593d79-8f66-42a1-b1f2-b514a159efe5" providerId="ADAL" clId="{64CF0466-78C9-4F6B-8F21-99AC67C4D7D9}" dt="2025-06-11T08:06:38.189" v="48" actId="20577"/>
        <pc:sldMkLst>
          <pc:docMk/>
          <pc:sldMk cId="3688949118" sldId="2147483157"/>
        </pc:sldMkLst>
        <pc:spChg chg="mod">
          <ac:chgData name="Naho Oie" userId="75593d79-8f66-42a1-b1f2-b514a159efe5" providerId="ADAL" clId="{64CF0466-78C9-4F6B-8F21-99AC67C4D7D9}" dt="2025-06-11T08:06:38.189" v="48" actId="20577"/>
          <ac:spMkLst>
            <pc:docMk/>
            <pc:sldMk cId="3688949118" sldId="2147483157"/>
            <ac:spMk id="5" creationId="{3297F5C0-621F-8409-C5D0-9296412E8F79}"/>
          </ac:spMkLst>
        </pc:spChg>
      </pc:sldChg>
      <pc:sldChg chg="delSp mod">
        <pc:chgData name="Naho Oie" userId="75593d79-8f66-42a1-b1f2-b514a159efe5" providerId="ADAL" clId="{64CF0466-78C9-4F6B-8F21-99AC67C4D7D9}" dt="2025-06-10T07:18:23.061" v="0" actId="478"/>
        <pc:sldMkLst>
          <pc:docMk/>
          <pc:sldMk cId="4078445061" sldId="2147483175"/>
        </pc:sldMkLst>
      </pc:sldChg>
      <pc:sldChg chg="delSp mod">
        <pc:chgData name="Naho Oie" userId="75593d79-8f66-42a1-b1f2-b514a159efe5" providerId="ADAL" clId="{64CF0466-78C9-4F6B-8F21-99AC67C4D7D9}" dt="2025-06-10T07:19:08.398" v="17" actId="478"/>
        <pc:sldMkLst>
          <pc:docMk/>
          <pc:sldMk cId="874838626" sldId="2147483188"/>
        </pc:sldMkLst>
      </pc:sldChg>
      <pc:sldChg chg="delSp mod">
        <pc:chgData name="Naho Oie" userId="75593d79-8f66-42a1-b1f2-b514a159efe5" providerId="ADAL" clId="{64CF0466-78C9-4F6B-8F21-99AC67C4D7D9}" dt="2025-06-10T07:18:39.465" v="5" actId="478"/>
        <pc:sldMkLst>
          <pc:docMk/>
          <pc:sldMk cId="2282127820" sldId="2147483264"/>
        </pc:sldMkLst>
      </pc:sldChg>
      <pc:sldChg chg="delSp mod">
        <pc:chgData name="Naho Oie" userId="75593d79-8f66-42a1-b1f2-b514a159efe5" providerId="ADAL" clId="{64CF0466-78C9-4F6B-8F21-99AC67C4D7D9}" dt="2025-06-10T07:18:50.420" v="10" actId="478"/>
        <pc:sldMkLst>
          <pc:docMk/>
          <pc:sldMk cId="2965057733" sldId="2147483292"/>
        </pc:sldMkLst>
      </pc:sldChg>
      <pc:sldChg chg="delSp mod">
        <pc:chgData name="Naho Oie" userId="75593d79-8f66-42a1-b1f2-b514a159efe5" providerId="ADAL" clId="{64CF0466-78C9-4F6B-8F21-99AC67C4D7D9}" dt="2025-06-10T07:18:43.323" v="7" actId="478"/>
        <pc:sldMkLst>
          <pc:docMk/>
          <pc:sldMk cId="1994832625" sldId="2147483310"/>
        </pc:sldMkLst>
      </pc:sldChg>
      <pc:sldChg chg="delSp mod">
        <pc:chgData name="Naho Oie" userId="75593d79-8f66-42a1-b1f2-b514a159efe5" providerId="ADAL" clId="{64CF0466-78C9-4F6B-8F21-99AC67C4D7D9}" dt="2025-06-10T07:18:26.331" v="1" actId="478"/>
        <pc:sldMkLst>
          <pc:docMk/>
          <pc:sldMk cId="3717137770" sldId="2147483367"/>
        </pc:sldMkLst>
      </pc:sldChg>
      <pc:sldChg chg="delSp mod">
        <pc:chgData name="Naho Oie" userId="75593d79-8f66-42a1-b1f2-b514a159efe5" providerId="ADAL" clId="{64CF0466-78C9-4F6B-8F21-99AC67C4D7D9}" dt="2025-06-10T07:18:41.046" v="6" actId="478"/>
        <pc:sldMkLst>
          <pc:docMk/>
          <pc:sldMk cId="2797314031" sldId="2147483371"/>
        </pc:sldMkLst>
      </pc:sldChg>
      <pc:sldChg chg="addSp delSp modSp mod">
        <pc:chgData name="Naho Oie" userId="75593d79-8f66-42a1-b1f2-b514a159efe5" providerId="ADAL" clId="{64CF0466-78C9-4F6B-8F21-99AC67C4D7D9}" dt="2025-06-12T05:43:13.309" v="368" actId="478"/>
        <pc:sldMkLst>
          <pc:docMk/>
          <pc:sldMk cId="4009883814" sldId="2147483373"/>
        </pc:sldMkLst>
        <pc:spChg chg="add mod">
          <ac:chgData name="Naho Oie" userId="75593d79-8f66-42a1-b1f2-b514a159efe5" providerId="ADAL" clId="{64CF0466-78C9-4F6B-8F21-99AC67C4D7D9}" dt="2025-06-11T08:23:36.350" v="104" actId="1076"/>
          <ac:spMkLst>
            <pc:docMk/>
            <pc:sldMk cId="4009883814" sldId="2147483373"/>
            <ac:spMk id="6" creationId="{F16C80F6-C249-0513-2D0A-465D2FB635CA}"/>
          </ac:spMkLst>
        </pc:spChg>
        <pc:spChg chg="add mod">
          <ac:chgData name="Naho Oie" userId="75593d79-8f66-42a1-b1f2-b514a159efe5" providerId="ADAL" clId="{64CF0466-78C9-4F6B-8F21-99AC67C4D7D9}" dt="2025-06-11T09:12:51.533" v="304" actId="14100"/>
          <ac:spMkLst>
            <pc:docMk/>
            <pc:sldMk cId="4009883814" sldId="2147483373"/>
            <ac:spMk id="28" creationId="{F0D1DE8F-C0D6-0E40-DF0F-57CF0632D149}"/>
          </ac:spMkLst>
        </pc:spChg>
      </pc:sldChg>
      <pc:sldChg chg="delSp mod">
        <pc:chgData name="Naho Oie" userId="75593d79-8f66-42a1-b1f2-b514a159efe5" providerId="ADAL" clId="{64CF0466-78C9-4F6B-8F21-99AC67C4D7D9}" dt="2025-06-10T07:19:11.170" v="18" actId="478"/>
        <pc:sldMkLst>
          <pc:docMk/>
          <pc:sldMk cId="516941365" sldId="2147483379"/>
        </pc:sldMkLst>
      </pc:sldChg>
      <pc:sldChg chg="delSp mod">
        <pc:chgData name="Naho Oie" userId="75593d79-8f66-42a1-b1f2-b514a159efe5" providerId="ADAL" clId="{64CF0466-78C9-4F6B-8F21-99AC67C4D7D9}" dt="2025-06-10T07:19:13.107" v="19" actId="478"/>
        <pc:sldMkLst>
          <pc:docMk/>
          <pc:sldMk cId="3969628580" sldId="2147483380"/>
        </pc:sldMkLst>
      </pc:sldChg>
      <pc:sldChg chg="delSp mod">
        <pc:chgData name="Naho Oie" userId="75593d79-8f66-42a1-b1f2-b514a159efe5" providerId="ADAL" clId="{64CF0466-78C9-4F6B-8F21-99AC67C4D7D9}" dt="2025-06-10T07:18:56.609" v="12" actId="478"/>
        <pc:sldMkLst>
          <pc:docMk/>
          <pc:sldMk cId="821189587" sldId="2147483392"/>
        </pc:sldMkLst>
      </pc:sldChg>
      <pc:sldChg chg="delSp mod">
        <pc:chgData name="Naho Oie" userId="75593d79-8f66-42a1-b1f2-b514a159efe5" providerId="ADAL" clId="{64CF0466-78C9-4F6B-8F21-99AC67C4D7D9}" dt="2025-06-10T07:18:54.922" v="11" actId="478"/>
        <pc:sldMkLst>
          <pc:docMk/>
          <pc:sldMk cId="2813965394" sldId="2147483393"/>
        </pc:sldMkLst>
      </pc:sldChg>
      <pc:sldChg chg="delSp mod">
        <pc:chgData name="Naho Oie" userId="75593d79-8f66-42a1-b1f2-b514a159efe5" providerId="ADAL" clId="{64CF0466-78C9-4F6B-8F21-99AC67C4D7D9}" dt="2025-06-10T07:18:58.509" v="13" actId="478"/>
        <pc:sldMkLst>
          <pc:docMk/>
          <pc:sldMk cId="1680343625" sldId="2147483395"/>
        </pc:sldMkLst>
      </pc:sldChg>
      <pc:sldChg chg="delSp mod">
        <pc:chgData name="Naho Oie" userId="75593d79-8f66-42a1-b1f2-b514a159efe5" providerId="ADAL" clId="{64CF0466-78C9-4F6B-8F21-99AC67C4D7D9}" dt="2025-06-10T07:18:29.889" v="2" actId="478"/>
        <pc:sldMkLst>
          <pc:docMk/>
          <pc:sldMk cId="3340419510" sldId="2147483464"/>
        </pc:sldMkLst>
      </pc:sldChg>
      <pc:sldChg chg="delSp mod">
        <pc:chgData name="Naho Oie" userId="75593d79-8f66-42a1-b1f2-b514a159efe5" providerId="ADAL" clId="{64CF0466-78C9-4F6B-8F21-99AC67C4D7D9}" dt="2025-06-10T07:18:34.395" v="3" actId="478"/>
        <pc:sldMkLst>
          <pc:docMk/>
          <pc:sldMk cId="2942997247" sldId="2147483468"/>
        </pc:sldMkLst>
      </pc:sldChg>
      <pc:sldChg chg="delSp modSp mod">
        <pc:chgData name="Naho Oie" userId="75593d79-8f66-42a1-b1f2-b514a159efe5" providerId="ADAL" clId="{64CF0466-78C9-4F6B-8F21-99AC67C4D7D9}" dt="2025-06-11T12:27:37.162" v="364" actId="1076"/>
        <pc:sldMkLst>
          <pc:docMk/>
          <pc:sldMk cId="412853290" sldId="2147483476"/>
        </pc:sldMkLst>
        <pc:spChg chg="mod">
          <ac:chgData name="Naho Oie" userId="75593d79-8f66-42a1-b1f2-b514a159efe5" providerId="ADAL" clId="{64CF0466-78C9-4F6B-8F21-99AC67C4D7D9}" dt="2025-06-11T12:27:20.784" v="362" actId="167"/>
          <ac:spMkLst>
            <pc:docMk/>
            <pc:sldMk cId="412853290" sldId="2147483476"/>
            <ac:spMk id="19" creationId="{E3550F02-28E8-DB93-0F66-639018FD98C2}"/>
          </ac:spMkLst>
        </pc:spChg>
        <pc:spChg chg="mod ord">
          <ac:chgData name="Naho Oie" userId="75593d79-8f66-42a1-b1f2-b514a159efe5" providerId="ADAL" clId="{64CF0466-78C9-4F6B-8F21-99AC67C4D7D9}" dt="2025-06-11T12:27:37.162" v="364" actId="1076"/>
          <ac:spMkLst>
            <pc:docMk/>
            <pc:sldMk cId="412853290" sldId="2147483476"/>
            <ac:spMk id="20" creationId="{06ADF69F-6DDC-8A12-FC15-24BC73D759B3}"/>
          </ac:spMkLst>
        </pc:spChg>
        <pc:spChg chg="mod">
          <ac:chgData name="Naho Oie" userId="75593d79-8f66-42a1-b1f2-b514a159efe5" providerId="ADAL" clId="{64CF0466-78C9-4F6B-8F21-99AC67C4D7D9}" dt="2025-06-11T12:23:30.324" v="313" actId="1076"/>
          <ac:spMkLst>
            <pc:docMk/>
            <pc:sldMk cId="412853290" sldId="2147483476"/>
            <ac:spMk id="40" creationId="{1C4952E8-C04E-D200-3AA0-6C65DC7D3EA7}"/>
          </ac:spMkLst>
        </pc:spChg>
      </pc:sldChg>
      <pc:sldChg chg="addSp delSp modSp mod">
        <pc:chgData name="Naho Oie" userId="75593d79-8f66-42a1-b1f2-b514a159efe5" providerId="ADAL" clId="{64CF0466-78C9-4F6B-8F21-99AC67C4D7D9}" dt="2025-06-11T12:25:58.934" v="360"/>
        <pc:sldMkLst>
          <pc:docMk/>
          <pc:sldMk cId="106975524" sldId="2147483477"/>
        </pc:sldMkLst>
        <pc:spChg chg="add mod ord">
          <ac:chgData name="Naho Oie" userId="75593d79-8f66-42a1-b1f2-b514a159efe5" providerId="ADAL" clId="{64CF0466-78C9-4F6B-8F21-99AC67C4D7D9}" dt="2025-06-11T12:25:58.934" v="360"/>
          <ac:spMkLst>
            <pc:docMk/>
            <pc:sldMk cId="106975524" sldId="2147483477"/>
            <ac:spMk id="8" creationId="{CE4855D7-D9A7-A677-F009-D98C29C3BECF}"/>
          </ac:spMkLst>
        </pc:spChg>
      </pc:sldChg>
      <pc:sldChg chg="addSp delSp modSp mod">
        <pc:chgData name="Naho Oie" userId="75593d79-8f66-42a1-b1f2-b514a159efe5" providerId="ADAL" clId="{64CF0466-78C9-4F6B-8F21-99AC67C4D7D9}" dt="2025-06-11T12:25:55.391" v="359" actId="167"/>
        <pc:sldMkLst>
          <pc:docMk/>
          <pc:sldMk cId="7524699" sldId="2147483478"/>
        </pc:sldMkLst>
        <pc:spChg chg="add mod ord">
          <ac:chgData name="Naho Oie" userId="75593d79-8f66-42a1-b1f2-b514a159efe5" providerId="ADAL" clId="{64CF0466-78C9-4F6B-8F21-99AC67C4D7D9}" dt="2025-06-11T12:25:55.391" v="359" actId="167"/>
          <ac:spMkLst>
            <pc:docMk/>
            <pc:sldMk cId="7524699" sldId="2147483478"/>
            <ac:spMk id="3" creationId="{37B18212-7102-ED6C-7950-766C0568710E}"/>
          </ac:spMkLst>
        </pc:spChg>
      </pc:sldChg>
      <pc:sldChg chg="delSp mod">
        <pc:chgData name="Naho Oie" userId="75593d79-8f66-42a1-b1f2-b514a159efe5" providerId="ADAL" clId="{64CF0466-78C9-4F6B-8F21-99AC67C4D7D9}" dt="2025-06-10T07:18:37.791" v="4" actId="478"/>
        <pc:sldMkLst>
          <pc:docMk/>
          <pc:sldMk cId="613886398" sldId="2147483480"/>
        </pc:sldMkLst>
      </pc:sldChg>
      <pc:sldChg chg="delSp mod">
        <pc:chgData name="Naho Oie" userId="75593d79-8f66-42a1-b1f2-b514a159efe5" providerId="ADAL" clId="{64CF0466-78C9-4F6B-8F21-99AC67C4D7D9}" dt="2025-06-10T07:18:48.906" v="9" actId="478"/>
        <pc:sldMkLst>
          <pc:docMk/>
          <pc:sldMk cId="80160683" sldId="2147483481"/>
        </pc:sldMkLst>
      </pc:sldChg>
      <pc:sldChg chg="addSp modSp mod">
        <pc:chgData name="Naho Oie" userId="75593d79-8f66-42a1-b1f2-b514a159efe5" providerId="ADAL" clId="{64CF0466-78C9-4F6B-8F21-99AC67C4D7D9}" dt="2025-06-12T05:55:06.628" v="482" actId="20577"/>
        <pc:sldMkLst>
          <pc:docMk/>
          <pc:sldMk cId="2596422923" sldId="2147483485"/>
        </pc:sldMkLst>
        <pc:spChg chg="add mod">
          <ac:chgData name="Naho Oie" userId="75593d79-8f66-42a1-b1f2-b514a159efe5" providerId="ADAL" clId="{64CF0466-78C9-4F6B-8F21-99AC67C4D7D9}" dt="2025-06-12T05:55:06.628" v="482" actId="20577"/>
          <ac:spMkLst>
            <pc:docMk/>
            <pc:sldMk cId="2596422923" sldId="2147483485"/>
            <ac:spMk id="3" creationId="{AC3783BB-8FD1-1DC6-A830-51C09D41E05F}"/>
          </ac:spMkLst>
        </pc:spChg>
        <pc:spChg chg="add mod">
          <ac:chgData name="Naho Oie" userId="75593d79-8f66-42a1-b1f2-b514a159efe5" providerId="ADAL" clId="{64CF0466-78C9-4F6B-8F21-99AC67C4D7D9}" dt="2025-06-12T05:50:40.969" v="473" actId="14100"/>
          <ac:spMkLst>
            <pc:docMk/>
            <pc:sldMk cId="2596422923" sldId="2147483485"/>
            <ac:spMk id="5" creationId="{6E686C74-6B07-AC20-337D-2F0CBCC93650}"/>
          </ac:spMkLst>
        </pc:spChg>
        <pc:spChg chg="mod">
          <ac:chgData name="Naho Oie" userId="75593d79-8f66-42a1-b1f2-b514a159efe5" providerId="ADAL" clId="{64CF0466-78C9-4F6B-8F21-99AC67C4D7D9}" dt="2025-06-12T05:49:24.530" v="431" actId="20577"/>
          <ac:spMkLst>
            <pc:docMk/>
            <pc:sldMk cId="2596422923" sldId="2147483485"/>
            <ac:spMk id="7" creationId="{EDDC40D5-4693-154D-3DD5-DA9790611C29}"/>
          </ac:spMkLst>
        </pc:spChg>
        <pc:spChg chg="mod">
          <ac:chgData name="Naho Oie" userId="75593d79-8f66-42a1-b1f2-b514a159efe5" providerId="ADAL" clId="{64CF0466-78C9-4F6B-8F21-99AC67C4D7D9}" dt="2025-06-12T05:49:29.198" v="433" actId="1076"/>
          <ac:spMkLst>
            <pc:docMk/>
            <pc:sldMk cId="2596422923" sldId="2147483485"/>
            <ac:spMk id="8" creationId="{BC3C9A2A-A31E-95CF-EF79-EE0A7FEAF538}"/>
          </ac:spMkLst>
        </pc:spChg>
        <pc:spChg chg="mod">
          <ac:chgData name="Naho Oie" userId="75593d79-8f66-42a1-b1f2-b514a159efe5" providerId="ADAL" clId="{64CF0466-78C9-4F6B-8F21-99AC67C4D7D9}" dt="2025-06-12T05:49:25.751" v="432" actId="20577"/>
          <ac:spMkLst>
            <pc:docMk/>
            <pc:sldMk cId="2596422923" sldId="2147483485"/>
            <ac:spMk id="13" creationId="{04E15EB4-14B9-DB61-5803-119D6AFA77A4}"/>
          </ac:spMkLst>
        </pc:spChg>
        <pc:spChg chg="mod ord">
          <ac:chgData name="Naho Oie" userId="75593d79-8f66-42a1-b1f2-b514a159efe5" providerId="ADAL" clId="{64CF0466-78C9-4F6B-8F21-99AC67C4D7D9}" dt="2025-06-12T05:49:29.198" v="433" actId="1076"/>
          <ac:spMkLst>
            <pc:docMk/>
            <pc:sldMk cId="2596422923" sldId="2147483485"/>
            <ac:spMk id="17" creationId="{04CE2942-8914-A7D5-AEC9-8DF6ECAE76DA}"/>
          </ac:spMkLst>
        </pc:spChg>
      </pc:sldChg>
      <pc:sldChg chg="modSp mod">
        <pc:chgData name="Naho Oie" userId="75593d79-8f66-42a1-b1f2-b514a159efe5" providerId="ADAL" clId="{64CF0466-78C9-4F6B-8F21-99AC67C4D7D9}" dt="2025-06-11T08:08:42.318" v="61" actId="1035"/>
        <pc:sldMkLst>
          <pc:docMk/>
          <pc:sldMk cId="2641957853" sldId="2147483490"/>
        </pc:sldMkLst>
        <pc:spChg chg="mod">
          <ac:chgData name="Naho Oie" userId="75593d79-8f66-42a1-b1f2-b514a159efe5" providerId="ADAL" clId="{64CF0466-78C9-4F6B-8F21-99AC67C4D7D9}" dt="2025-06-11T08:08:42.318" v="61" actId="1035"/>
          <ac:spMkLst>
            <pc:docMk/>
            <pc:sldMk cId="2641957853" sldId="2147483490"/>
            <ac:spMk id="14" creationId="{86C61EBD-94B1-8BD0-B72E-D9BB51FE9317}"/>
          </ac:spMkLst>
        </pc:spChg>
        <pc:spChg chg="mod">
          <ac:chgData name="Naho Oie" userId="75593d79-8f66-42a1-b1f2-b514a159efe5" providerId="ADAL" clId="{64CF0466-78C9-4F6B-8F21-99AC67C4D7D9}" dt="2025-06-11T08:08:33.892" v="55" actId="1076"/>
          <ac:spMkLst>
            <pc:docMk/>
            <pc:sldMk cId="2641957853" sldId="2147483490"/>
            <ac:spMk id="23" creationId="{94F7A6D2-7D14-B6D6-5634-0DABFAD5166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9/18/2025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9/18/2025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42C45-63E7-4AE4-28EA-87E8AF9777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6BAFDCC-1250-C9CE-C2C0-77E23E2D20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DB27B5-AABC-C76E-1274-0E63CD711779}"/>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D9031D64-B5B8-719C-48E0-2C860838BAEB}"/>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593864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75258-08D5-B880-78DD-83C21A620A5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013DFBE-D97D-80A8-4B73-A24831B2B2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F214EF-7A97-C537-7EB4-5CF4F3CD148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06986C8-42BF-2073-093C-27696A200953}"/>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791825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687105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4A9D5-C0B6-49D2-4510-918ED002819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D26FE60-D68C-C57C-FD09-6510F37DCF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ABA0504-8045-95E5-C93F-BC3053C761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20A3595-C11A-DC17-EE1C-906312296AC0}"/>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425631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91EE8-43F0-1B8C-B64B-B7D4625A5A5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83D552-88C0-7788-5E6B-1CB4DDDA061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03B2EF6-A5C9-5231-E7D9-2BDC4CD5DC8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238A681-A73A-8C21-F943-70C2B9E174CB}"/>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924034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1881B-6E11-A173-46CB-E0C4961D31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208AAE-90DE-5691-D5EB-0653CA83604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B4DD258-33B0-A8A2-436D-29D46B51E9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7F8A7CA-32A3-7D7C-3C63-029329A029BD}"/>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1882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8B58D-6C6B-9EA6-113E-D70FDA648A1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A0FFD0-FBAD-05E0-B97A-2DD0763EA8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2861F4-99D0-27FD-50CA-7EA6D310080B}"/>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D7B3E0-1EE4-4735-22C0-D52B68630D92}"/>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49398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13DCF-D154-39E2-724E-99826F20B7A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E5B484-1393-72CB-2B47-3B48233DB9C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323898-37B9-3995-2B5B-6F8761BE603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2241B16-EDB1-B4BB-1795-970558EB77A3}"/>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902449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CBD0B-1D21-1277-DD73-8A543948E6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5075D6-BDE0-DE1E-3E6B-39DF3666F2F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890222D-6DE7-77E6-56BE-E5250EFEEDC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0FBB8F-B477-D574-8B97-52E396ADC49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4239819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8350F-60DD-0D19-0FC3-7E39EF2E08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12E723-55F4-CD6F-BCF7-B6E4768514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143BFB-6F22-07A4-808A-B3717230E5B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D26B09-D261-3335-2BA1-86733B15BE3A}"/>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4063893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2519662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56D01-510B-FD19-CE4E-5AD0209A35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22A36-FF58-01E5-50CA-FCDCB445D45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1DF9C7-6EDC-4F91-3D85-C2B1E469E163}"/>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3A9F037C-9674-9E9F-9406-366A438F29A5}"/>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75143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D3F67-EEF8-BDE9-03B5-ADD3015B23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76C145-8E32-CE08-B998-29BD2B74A01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93A5CC-4C98-6D14-947F-DC013D12BBC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3EA5DC6-6E68-604F-FB98-9E92868CE0C5}"/>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15249733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297695147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419596347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66730775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oleObject" Target="../embeddings/oleObject1.bin"/><Relationship Id="rId5" Type="http://schemas.openxmlformats.org/officeDocument/2006/relationships/tags" Target="../tags/tag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814127115"/>
      </p:ext>
    </p:extLst>
  </p:cSld>
  <p:clrMap bg1="lt1" tx1="dk1" bg2="lt2" tx2="dk2" accent1="accent1" accent2="accent2" accent3="accent3" accent4="accent4" accent5="accent5" accent6="accent6" hlink="hlink" folHlink="folHlink"/>
  <p:sldLayoutIdLst>
    <p:sldLayoutId id="2147485129" r:id="rId1"/>
    <p:sldLayoutId id="2147485130" r:id="rId2"/>
    <p:sldLayoutId id="2147485131"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p15:clr>
            <a:srgbClr val="F26B43"/>
          </p15:clr>
        </p15:guide>
        <p15:guide id="2" pos="321">
          <p15:clr>
            <a:srgbClr val="F26B43"/>
          </p15:clr>
        </p15:guide>
        <p15:guide id="3" pos="5918">
          <p15:clr>
            <a:srgbClr val="F26B43"/>
          </p15:clr>
        </p15:guide>
        <p15:guide id="4" orient="horz" pos="4088">
          <p15:clr>
            <a:srgbClr val="F26B43"/>
          </p15:clr>
        </p15:guide>
        <p15:guide id="5" pos="3120">
          <p15:clr>
            <a:srgbClr val="F26B43"/>
          </p15:clr>
        </p15:guide>
        <p15:guide id="6" orient="horz" pos="319">
          <p15:clr>
            <a:srgbClr val="F26B43"/>
          </p15:clr>
        </p15:guide>
        <p15:guide id="7" orient="horz" pos="93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www.cao.go.jp/keizai_anzen_hosho/sc_houshin.html"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20361-BFE1-4DA0-A5A1-3A95161C3006}"/>
              </a:ext>
            </a:extLst>
          </p:cNvPr>
          <p:cNvSpPr>
            <a:spLocks noGrp="1"/>
          </p:cNvSpPr>
          <p:nvPr>
            <p:ph type="title"/>
          </p:nvPr>
        </p:nvSpPr>
        <p:spPr>
          <a:xfrm>
            <a:off x="511875" y="2851842"/>
            <a:ext cx="6171954" cy="778597"/>
          </a:xfrm>
        </p:spPr>
        <p:txBody>
          <a:bodyPr/>
          <a:lstStyle/>
          <a:p>
            <a:r>
              <a:rPr kumimoji="1" lang="ja-JP" altLang="en-US"/>
              <a:t>様式２ 事業計画書</a:t>
            </a:r>
            <a:endParaRPr kumimoji="1" lang="en-GB"/>
          </a:p>
        </p:txBody>
      </p:sp>
      <p:sp>
        <p:nvSpPr>
          <p:cNvPr id="9" name="テキスト プレースホルダー 2">
            <a:extLst>
              <a:ext uri="{FF2B5EF4-FFF2-40B4-BE49-F238E27FC236}">
                <a16:creationId xmlns:a16="http://schemas.microsoft.com/office/drawing/2014/main" id="{5C16FA1C-B683-7247-CAE5-8961DC39E590}"/>
              </a:ext>
            </a:extLst>
          </p:cNvPr>
          <p:cNvSpPr>
            <a:spLocks noGrp="1"/>
          </p:cNvSpPr>
          <p:nvPr>
            <p:ph type="body" sz="quarter" idx="11"/>
          </p:nvPr>
        </p:nvSpPr>
        <p:spPr>
          <a:xfrm>
            <a:off x="511875" y="3836946"/>
            <a:ext cx="8886150" cy="914400"/>
          </a:xfrm>
        </p:spPr>
        <p:txBody>
          <a:bodyPr/>
          <a:lstStyle/>
          <a:p>
            <a:r>
              <a:rPr kumimoji="1" lang="ja-JP" altLang="en-US" sz="1800"/>
              <a:t>プロジェクト名：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p:txBody>
      </p:sp>
      <p:sp>
        <p:nvSpPr>
          <p:cNvPr id="13" name="テキスト ボックス 12">
            <a:extLst>
              <a:ext uri="{FF2B5EF4-FFF2-40B4-BE49-F238E27FC236}">
                <a16:creationId xmlns:a16="http://schemas.microsoft.com/office/drawing/2014/main" id="{B743AB6A-B7A3-33ED-C79A-6B2DC9A02229}"/>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dirty="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dirty="0">
                <a:solidFill>
                  <a:schemeClr val="tx2"/>
                </a:solidFill>
                <a:latin typeface="+mn-ea"/>
              </a:rPr>
              <a:t>令和</a:t>
            </a:r>
            <a:r>
              <a:rPr lang="ja-JP" altLang="en-US" sz="1400" dirty="0">
                <a:solidFill>
                  <a:schemeClr val="tx2"/>
                </a:solidFill>
                <a:latin typeface="+mn-ea"/>
              </a:rPr>
              <a:t>６</a:t>
            </a:r>
            <a:r>
              <a:rPr lang="ja-JP" altLang="en-US" sz="1400" b="0" i="0" u="none" strike="noStrike" baseline="0" dirty="0">
                <a:solidFill>
                  <a:schemeClr val="tx2"/>
                </a:solidFill>
                <a:latin typeface="+mn-ea"/>
              </a:rPr>
              <a:t>年度補正グローバルサウス未来志向型共創等事業費補助金 </a:t>
            </a:r>
          </a:p>
          <a:p>
            <a:r>
              <a:rPr lang="ja-JP" altLang="en-US" sz="1400" b="0" i="0" u="none" strike="noStrike" baseline="0" dirty="0">
                <a:solidFill>
                  <a:schemeClr val="tx2"/>
                </a:solidFill>
                <a:latin typeface="+mn-ea"/>
              </a:rPr>
              <a:t>（大型実証　非</a:t>
            </a:r>
            <a:r>
              <a:rPr lang="en-US" altLang="ja-JP" sz="1400" b="0" i="0" u="none" strike="noStrike" baseline="0" dirty="0">
                <a:solidFill>
                  <a:schemeClr val="tx2"/>
                </a:solidFill>
                <a:latin typeface="+mn-ea"/>
              </a:rPr>
              <a:t>ASEAN</a:t>
            </a:r>
            <a:r>
              <a:rPr lang="ja-JP" altLang="en-US" sz="1400" b="0" i="0" u="none" strike="noStrike" baseline="0" dirty="0">
                <a:solidFill>
                  <a:schemeClr val="tx2"/>
                </a:solidFill>
                <a:latin typeface="+mn-ea"/>
              </a:rPr>
              <a:t>加盟国）</a:t>
            </a:r>
            <a:r>
              <a:rPr lang="ja-JP" altLang="en-US" sz="1400" b="0" i="0" u="none" strike="noStrike" baseline="0">
                <a:solidFill>
                  <a:schemeClr val="tx2"/>
                </a:solidFill>
                <a:latin typeface="+mn-ea"/>
              </a:rPr>
              <a:t>二次公募</a:t>
            </a:r>
            <a:endParaRPr lang="ja-JP" altLang="en-US" sz="1400" b="0" i="0" u="none" strike="noStrike" baseline="0" dirty="0">
              <a:solidFill>
                <a:schemeClr val="tx2"/>
              </a:solidFill>
              <a:latin typeface="+mn-ea"/>
            </a:endParaRPr>
          </a:p>
        </p:txBody>
      </p:sp>
      <p:sp>
        <p:nvSpPr>
          <p:cNvPr id="3" name="吹き出し: 四角形 2">
            <a:extLst>
              <a:ext uri="{FF2B5EF4-FFF2-40B4-BE49-F238E27FC236}">
                <a16:creationId xmlns:a16="http://schemas.microsoft.com/office/drawing/2014/main" id="{12CB1464-9876-F376-FED2-2F620ED5A6E2}"/>
              </a:ext>
            </a:extLst>
          </p:cNvPr>
          <p:cNvSpPr/>
          <p:nvPr/>
        </p:nvSpPr>
        <p:spPr>
          <a:xfrm>
            <a:off x="291523" y="4388724"/>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3297F5C0-621F-8409-C5D0-9296412E8F79}"/>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代表者役職・氏名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例）単独の申請</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例）共同申請</a:t>
            </a:r>
            <a:br>
              <a:rPr kumimoji="1" lang="ja-JP" altLang="en-US"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社：幹事法人、</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社：共同申請者</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a:t>
            </a:r>
            <a:endParaRPr kumimoji="1" lang="en-US" altLang="ja-JP" sz="1000">
              <a:solidFill>
                <a:schemeClr val="tx2"/>
              </a:solidFill>
              <a:latin typeface="Meiryo UI" panose="020B0604030504040204" pitchFamily="50" charset="-128"/>
              <a:ea typeface="Meiryo UI" panose="020B0604030504040204" pitchFamily="50" charset="-128"/>
            </a:endParaRPr>
          </a:p>
          <a:p>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共同申請者・団体名：</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p>
        </p:txBody>
      </p:sp>
      <p:sp>
        <p:nvSpPr>
          <p:cNvPr id="6" name="テキスト プレースホルダー 11">
            <a:extLst>
              <a:ext uri="{FF2B5EF4-FFF2-40B4-BE49-F238E27FC236}">
                <a16:creationId xmlns:a16="http://schemas.microsoft.com/office/drawing/2014/main" id="{F0619D2E-7A73-C86A-A5BB-824886502365}"/>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3688949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D688C-DA1E-2650-2E74-B6060A1C5B44}"/>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DB7AAE21-7325-F6F4-34E6-E4BC918BA0D0}"/>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A3E348B9-50AB-AA0A-15E8-6891C33526D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B783A621-1D46-13A2-72BC-CC7874E53F6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BA5AB53-B3A1-8817-9095-752C6B8AF285}"/>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A1CD47C-0DD4-3EB5-F2DE-27EBDA0E49C3}"/>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B31F720C-D0E3-31B7-79ED-370DBBCAB610}"/>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FDD4E988-6FE0-E7B6-E96F-A668B7DADA2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ドローン配送の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事前準備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5B6180F-6188-5738-E702-F03AE891897B}"/>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血液製剤の配送配送拠点（土地建物）の確保</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血液製剤の配送設備（保冷設備）の設置</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利用者たる医療施設への周知及び利用登録</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8AD87A8-1303-4774-C066-CB011293045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9A3A3E8E-E1CA-0102-CFEF-7CEF33487553}"/>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2FC31075-4014-8711-3A82-881132C83A11}"/>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ドローン輸送の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33B1FCF9-7AF5-E775-5E94-DEF80CA3BE86}"/>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医療施設からの配送注文の受付・注文処理</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配送拠点における血液製剤の梱包・ドローンへの搭載</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ドローンの発射（着陸時のパラシュート投下を含む）・帰還</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ドローンの整備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B95D005-3C43-3DA6-CA2D-27A53134561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AEF68EC9-8A77-BDCC-BABF-73848CE57986}"/>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123EFAF-9D87-A65B-CA67-C926FC82F4F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A784D8B7-D903-E42F-4A27-D3D5DC5B1F9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ドローンの飛行過程で取得したデータ（</a:t>
                </a:r>
                <a:r>
                  <a:rPr kumimoji="1" lang="en-US" altLang="ja-JP" sz="1050">
                    <a:solidFill>
                      <a:schemeClr val="tx2"/>
                    </a:solidFill>
                    <a:latin typeface="Meiryo UI" panose="020B0604030504040204" pitchFamily="50" charset="-128"/>
                    <a:ea typeface="Meiryo UI" panose="020B0604030504040204" pitchFamily="50" charset="-128"/>
                  </a:rPr>
                  <a:t>GPS</a:t>
                </a:r>
                <a:r>
                  <a:rPr kumimoji="1" lang="ja-JP" altLang="en-US" sz="1050">
                    <a:solidFill>
                      <a:schemeClr val="tx2"/>
                    </a:solidFill>
                    <a:latin typeface="Meiryo UI" panose="020B0604030504040204" pitchFamily="50" charset="-128"/>
                    <a:ea typeface="Meiryo UI" panose="020B0604030504040204" pitchFamily="50" charset="-128"/>
                  </a:rPr>
                  <a:t>軌跡、飛行速度、本体温度等）の分析</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a:t>
                </a:r>
                <a:r>
                  <a:rPr kumimoji="1" lang="en-US" altLang="ja-JP" sz="1050">
                    <a:solidFill>
                      <a:schemeClr val="tx2"/>
                    </a:solidFill>
                    <a:latin typeface="Meiryo UI" panose="020B0604030504040204" pitchFamily="50" charset="-128"/>
                    <a:ea typeface="Meiryo UI" panose="020B0604030504040204" pitchFamily="50" charset="-128"/>
                  </a:rPr>
                  <a:t>GPS</a:t>
                </a:r>
                <a:r>
                  <a:rPr kumimoji="1" lang="ja-JP" altLang="en-US" sz="1050">
                    <a:solidFill>
                      <a:schemeClr val="tx2"/>
                    </a:solidFill>
                    <a:latin typeface="Meiryo UI" panose="020B0604030504040204" pitchFamily="50" charset="-128"/>
                    <a:ea typeface="Meiryo UI" panose="020B0604030504040204" pitchFamily="50" charset="-128"/>
                  </a:rPr>
                  <a:t>軌跡・飛行速度・時間等のデータをもとにした、</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国規制当局へのヒアリング</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輸送時間の中央値、血液製剤の廃棄率、分娩出血による死亡率等の成果に係る分析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E711842-2F98-07CB-0719-29FEFC1DC515}"/>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27A02C6B-4A02-6F86-5FF0-4A99B02A4DC5}"/>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2B1E7B58-05CE-9DFB-16F9-A2D3E2753E19}"/>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6DDC0EB1-8468-2562-F7D7-4F5A944AE623}"/>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A8D6F03-C379-CD25-1232-8761331602B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74DC27EB-562E-A1F8-1218-C7EACB103624}"/>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F8F13676-3F00-A289-4653-8EC464709CDD}"/>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FFCDAA30-EB78-9B67-E9E0-F9808987881E}"/>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9208E445-E661-F456-9A05-790CD05E2EF6}"/>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5137C376-6E81-D4AC-9C5D-931C6297A37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0F480DB-46E1-1534-B0B3-CD1D6424D52B}"/>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2D71CA52-A11E-AD52-0B75-28C79FFCD0C8}"/>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8CB50DB-D5F5-2AE8-D49E-8A7B50886EB8}"/>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DEB39622-196C-E040-77E2-B7352E9AAE1E}"/>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3A8F9B97-5774-95F3-F912-3654E5D7444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10F8FEA0-0614-EE80-9CC1-9CDD1C4D1691}"/>
              </a:ext>
            </a:extLst>
          </p:cNvPr>
          <p:cNvSpPr/>
          <p:nvPr/>
        </p:nvSpPr>
        <p:spPr>
          <a:xfrm>
            <a:off x="2243783" y="1942996"/>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98844B6A-62F6-FF34-867D-7FE3F509C214}"/>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571516E4-2589-7304-EAAD-0BDDCBE213C0}"/>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FB0FED7C-065B-3A34-BB42-08F4A4456EE3}"/>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「補助対象経費」の合計額と整合</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2F46FD6F-79E4-CFB3-8E00-15C1E36D106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24" name="吹き出し: 四角形 23">
            <a:extLst>
              <a:ext uri="{FF2B5EF4-FFF2-40B4-BE49-F238E27FC236}">
                <a16:creationId xmlns:a16="http://schemas.microsoft.com/office/drawing/2014/main" id="{2E758D01-9C7B-3733-D89B-E1E04D900D25}"/>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25" name="吹き出し: 四角形 24">
            <a:extLst>
              <a:ext uri="{FF2B5EF4-FFF2-40B4-BE49-F238E27FC236}">
                <a16:creationId xmlns:a16="http://schemas.microsoft.com/office/drawing/2014/main" id="{FFD90DC3-E091-E9C7-05DE-1FC4077D5876}"/>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32" name="吹き出し: 四角形 31">
            <a:extLst>
              <a:ext uri="{FF2B5EF4-FFF2-40B4-BE49-F238E27FC236}">
                <a16:creationId xmlns:a16="http://schemas.microsoft.com/office/drawing/2014/main" id="{0298ABD7-DECF-20B9-90F1-CF6656B6516E}"/>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13" name="正方形/長方形 12">
            <a:extLst>
              <a:ext uri="{FF2B5EF4-FFF2-40B4-BE49-F238E27FC236}">
                <a16:creationId xmlns:a16="http://schemas.microsoft.com/office/drawing/2014/main" id="{D301F1B4-1DCF-6C38-9298-C93C19F95674}"/>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事業類型①</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我が国のイノベーション創出につながる共創型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事業分野②</a:t>
            </a:r>
            <a:r>
              <a:rPr kumimoji="1" lang="en-US" altLang="ja-JP" sz="1050" b="1">
                <a:solidFill>
                  <a:srgbClr val="C00000"/>
                </a:solidFill>
                <a:latin typeface="Meiryo UI" panose="020B0604030504040204" pitchFamily="50" charset="-128"/>
                <a:ea typeface="Meiryo UI" panose="020B0604030504040204" pitchFamily="50" charset="-128"/>
              </a:rPr>
              <a:t>(DX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1066753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D1C01-4120-8810-926D-04026FB6F47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71464AC-4D07-EA72-C8C5-F25835418C9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0E492949-CF34-B748-00FB-AE7C7D1801B3}"/>
              </a:ext>
            </a:extLst>
          </p:cNvPr>
          <p:cNvGraphicFramePr>
            <a:graphicFrameLocks noGrp="1"/>
          </p:cNvGraphicFramePr>
          <p:nvPr>
            <p:extLst>
              <p:ext uri="{D42A27DB-BD31-4B8C-83A1-F6EECF244321}">
                <p14:modId xmlns:p14="http://schemas.microsoft.com/office/powerpoint/2010/main" val="1638794497"/>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国において工場を建設し、日本で開発されたプラスチック再素材化技術の再現性・大型化を実証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国において、再利用プラスチックを用いてペットボトル等を製造し、商業性を実証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B9D6C337-82BC-5A41-7EA7-E1BBAE7C09F2}"/>
              </a:ext>
            </a:extLst>
          </p:cNvPr>
          <p:cNvGraphicFramePr>
            <a:graphicFrameLocks noGrp="1"/>
          </p:cNvGraphicFramePr>
          <p:nvPr>
            <p:extLst>
              <p:ext uri="{D42A27DB-BD31-4B8C-83A1-F6EECF244321}">
                <p14:modId xmlns:p14="http://schemas.microsoft.com/office/powerpoint/2010/main" val="3760032739"/>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99%</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以上のペットボトルゴミの再素材化に成功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AF4B57D0-5735-EED6-09CE-913F4B033A70}"/>
              </a:ext>
            </a:extLst>
          </p:cNvPr>
          <p:cNvGraphicFramePr>
            <a:graphicFrameLocks noGrp="1"/>
          </p:cNvGraphicFramePr>
          <p:nvPr>
            <p:extLst>
              <p:ext uri="{D42A27DB-BD31-4B8C-83A1-F6EECF244321}">
                <p14:modId xmlns:p14="http://schemas.microsoft.com/office/powerpoint/2010/main" val="3530298539"/>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国においても、一般のペットボトルゴミから高確率で再素材化に成功できるか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大規模な再素材化の際に廃棄物、不良品の発生を一定水準以下に抑えられるか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B17896E7-C617-DE2A-1C4A-EEE5A71E952B}"/>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CFB8D0FE-ECBD-A4EA-FF08-D51B6D2E77BB}"/>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BD7636BA-98C1-990D-7F67-E8F3D587CF37}"/>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7EFCDB46-1386-7D00-CF85-529C1FF9399D}"/>
              </a:ext>
            </a:extLst>
          </p:cNvPr>
          <p:cNvGraphicFramePr>
            <a:graphicFrameLocks noGrp="1"/>
          </p:cNvGraphicFramePr>
          <p:nvPr>
            <p:extLst>
              <p:ext uri="{D42A27DB-BD31-4B8C-83A1-F6EECF244321}">
                <p14:modId xmlns:p14="http://schemas.microsoft.com/office/powerpoint/2010/main" val="3198211916"/>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円</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/kg</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以内で素材を生産可能</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39C64D24-647C-520D-BD3E-C97DF49A7EE9}"/>
              </a:ext>
            </a:extLst>
          </p:cNvPr>
          <p:cNvGraphicFramePr>
            <a:graphicFrameLocks noGrp="1"/>
          </p:cNvGraphicFramePr>
          <p:nvPr>
            <p:extLst>
              <p:ext uri="{D42A27DB-BD31-4B8C-83A1-F6EECF244321}">
                <p14:modId xmlns:p14="http://schemas.microsoft.com/office/powerpoint/2010/main" val="1141292173"/>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日本では一定程度ゴミの分別・選別が浸透しており、再素材化の際に異物の混入を抑えられる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国では、多国籍企業を中心に再素材化プラスチックの導入を検討している企業が存在する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A246C008-6485-6E6C-36EF-C221A30ADB09}"/>
              </a:ext>
            </a:extLst>
          </p:cNvPr>
          <p:cNvGraphicFramePr>
            <a:graphicFrameLocks noGrp="1"/>
          </p:cNvGraphicFramePr>
          <p:nvPr>
            <p:extLst>
              <p:ext uri="{D42A27DB-BD31-4B8C-83A1-F6EECF244321}">
                <p14:modId xmlns:p14="http://schemas.microsoft.com/office/powerpoint/2010/main" val="4133845079"/>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国における、従来のペットボトル素材の市場価格はどの程度か</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国において、当該技術を用いて何円</a:t>
                      </a:r>
                      <a:r>
                        <a:rPr kumimoji="1" lang="en-US" altLang="ja-JP" sz="1050">
                          <a:solidFill>
                            <a:schemeClr val="tx2"/>
                          </a:solidFill>
                        </a:rPr>
                        <a:t>/kg</a:t>
                      </a:r>
                      <a:r>
                        <a:rPr kumimoji="1" lang="ja-JP" altLang="en-US" sz="1050">
                          <a:solidFill>
                            <a:schemeClr val="tx2"/>
                          </a:solidFill>
                        </a:rPr>
                        <a:t>以内で素材を生産可能か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0B41907C-40E6-C91B-19D6-FEDAB3E6388A}"/>
              </a:ext>
            </a:extLst>
          </p:cNvPr>
          <p:cNvGraphicFramePr>
            <a:graphicFrameLocks noGrp="1"/>
          </p:cNvGraphicFramePr>
          <p:nvPr>
            <p:extLst>
              <p:ext uri="{D42A27DB-BD31-4B8C-83A1-F6EECF244321}">
                <p14:modId xmlns:p14="http://schemas.microsoft.com/office/powerpoint/2010/main" val="3111927433"/>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国でのゴミ分別・選別に関する制度・設備が、再素材化にあたって最低限整っているか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再素材化、製品製造のコストに見合うほど現地での需要が見込まれるか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5AAC74D4-E8F6-FA27-5E47-95C0D64D90FA}"/>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4CAFDE6D-90F1-E0E1-E2AF-8E9689BB79B6}"/>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13" name="吹き出し: 四角形 12">
            <a:extLst>
              <a:ext uri="{FF2B5EF4-FFF2-40B4-BE49-F238E27FC236}">
                <a16:creationId xmlns:a16="http://schemas.microsoft.com/office/drawing/2014/main" id="{307D8B66-2DB3-4B00-ECF3-DE3C9B6736D9}"/>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BC711234-97FC-9347-0237-021385739602}"/>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74EB33FA-A296-A34C-3D79-C260F535C86E}"/>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EDFAC273-222C-B48D-B991-8CFA2AE075EF}"/>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23B458CD-527A-B791-3DE0-AB87C085A64E}"/>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F10B8E9B-47D8-9D8E-74C7-5D3E17977C09}"/>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5" name="吹き出し: 四角形 14">
            <a:extLst>
              <a:ext uri="{FF2B5EF4-FFF2-40B4-BE49-F238E27FC236}">
                <a16:creationId xmlns:a16="http://schemas.microsoft.com/office/drawing/2014/main" id="{5BECC8E8-3145-2866-DCA2-78B53F0A40EC}"/>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F2DD666F-A78E-F544-E372-37325E5525BE}"/>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事業類型②</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日本の高度技術海外展開型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事業分野①</a:t>
            </a:r>
            <a:r>
              <a:rPr kumimoji="1" lang="en-US" altLang="ja-JP" sz="1050" b="1">
                <a:solidFill>
                  <a:srgbClr val="C00000"/>
                </a:solidFill>
                <a:latin typeface="Meiryo UI" panose="020B0604030504040204" pitchFamily="50" charset="-128"/>
                <a:ea typeface="Meiryo UI" panose="020B0604030504040204" pitchFamily="50" charset="-128"/>
              </a:rPr>
              <a:t>(GX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340419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BB256-DCD4-330F-BE14-A4852DE94DC2}"/>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10CE87F9-12ED-C0C1-55F0-2F6A23D5BDE3}"/>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82E2062A-8B58-246C-AE00-1D9D45214EA2}"/>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A26E2706-871D-99B3-7212-90F5F415C0A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E05D742-51AE-DE12-447F-FFD146A59AA0}"/>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38741123-0E86-49C2-B472-5A9D57DF15AF}"/>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4511DF3B-2B79-59FD-13F0-558C211B2925}"/>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823F6632-886A-08E9-8902-0518FCC06BF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実証の準備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B61B8B0-8030-A139-7D92-EA76418C54C6}"/>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ゴミ処理事業者としての申請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処理設備の設置</a:t>
                </a:r>
                <a:endParaRPr kumimoji="1" lang="en-US" altLang="ja-JP" sz="1050" strike="sngStrike">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工場での従業員の採用・配置</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76456823-9986-C87E-C374-CA016FBAB376}"/>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377E53BA-C1EE-419B-9914-D6222B8E5880}"/>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B8BA857C-5D21-A196-A59F-1D52A56B9B52}"/>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再素材化の実施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7B11AD60-DE66-E51C-F181-BBE4468323ED}"/>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プラスチックごみの確保</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工場の稼働・再素材化の実施</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素材を使用したボトル製品のテスト製造</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ED5852C1-AE50-19FF-94E1-353CA3FA9A8D}"/>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9A74C2D0-A143-D34E-3D0B-2C8F5DAA4C19}"/>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8BFDE8ED-6D0C-9696-8BD2-95ABD9F4DB92}"/>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45CBE4-5270-D35A-8321-F726A85B97D2}"/>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再素材化・ボトル製造コストの分析</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不良品・廃棄物に関する検証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顧客となりうる事業者への導入可能性のヒアリング</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素材を使用したボトル製品の海外展示会への出品</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C2B1EB42-04A2-ED70-8A09-5EC230EF1C8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9DFD08AD-3D64-BB6C-8B47-DB5CADEDE799}"/>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5A77F524-247F-62AD-89E9-A9BCFA4789C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3A310737-5B94-D491-6371-D4FD85D4BB35}"/>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F235DEC3-95F2-AB29-62E9-0060B3544C56}"/>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06CD01A1-6362-7BF9-5686-3975B9F58EC6}"/>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6B46E21F-93D1-AF45-8A7B-612A1820B4F5}"/>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4CEF1156-DA78-6F17-BAE3-4B6C639F93A7}"/>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0527F385-D3C4-5112-CA03-7E61F5408F10}"/>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E43BCE0B-C70E-C976-D38F-79F36C4690B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7EE7E4C-D484-FD46-9602-AF311563820A}"/>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6F8E02C8-9393-5370-9683-70E95B38ABBE}"/>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2C016BA-6210-AB5A-4866-C0D7E3360622}"/>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8C79BEA7-BB5B-748E-2F6F-42EAE68702A5}"/>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AE22A4AC-5412-9671-1691-33FF9F2B051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EC561B4A-8074-5D90-97CB-D91022A3CF4C}"/>
              </a:ext>
            </a:extLst>
          </p:cNvPr>
          <p:cNvSpPr/>
          <p:nvPr/>
        </p:nvSpPr>
        <p:spPr>
          <a:xfrm>
            <a:off x="2243783" y="1942997"/>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11F8638C-7D4C-AB88-8B9E-C8F372E3F748}"/>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15DAC8C4-0621-771D-288E-A470EF487EBA}"/>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09B9256F-732B-1FA3-73A9-559962DA80FC}"/>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「補助対象経費」の合計額と整合</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A70A2B66-637A-0D5F-23AC-19457744FE9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32" name="吹き出し: 四角形 31">
            <a:extLst>
              <a:ext uri="{FF2B5EF4-FFF2-40B4-BE49-F238E27FC236}">
                <a16:creationId xmlns:a16="http://schemas.microsoft.com/office/drawing/2014/main" id="{0E1C7185-8691-FCA9-652A-E31B65354DC3}"/>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39" name="吹き出し: 四角形 38">
            <a:extLst>
              <a:ext uri="{FF2B5EF4-FFF2-40B4-BE49-F238E27FC236}">
                <a16:creationId xmlns:a16="http://schemas.microsoft.com/office/drawing/2014/main" id="{A24D7D0C-97EF-21E6-3D58-BD8F82149139}"/>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40" name="吹き出し: 四角形 39">
            <a:extLst>
              <a:ext uri="{FF2B5EF4-FFF2-40B4-BE49-F238E27FC236}">
                <a16:creationId xmlns:a16="http://schemas.microsoft.com/office/drawing/2014/main" id="{4B73B33A-1A98-45A9-9874-27AD0887A01E}"/>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47" name="正方形/長方形 46">
            <a:extLst>
              <a:ext uri="{FF2B5EF4-FFF2-40B4-BE49-F238E27FC236}">
                <a16:creationId xmlns:a16="http://schemas.microsoft.com/office/drawing/2014/main" id="{B6492E63-DF16-A044-7872-1999093FF18D}"/>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事業類型②</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日本の高度技術海外展開型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事業分野①</a:t>
            </a:r>
            <a:r>
              <a:rPr kumimoji="1" lang="en-US" altLang="ja-JP" sz="1050" b="1">
                <a:solidFill>
                  <a:srgbClr val="C00000"/>
                </a:solidFill>
                <a:latin typeface="Meiryo UI" panose="020B0604030504040204" pitchFamily="50" charset="-128"/>
                <a:ea typeface="Meiryo UI" panose="020B0604030504040204" pitchFamily="50" charset="-128"/>
              </a:rPr>
              <a:t>(GX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258056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E0E1C-DE49-3B67-FEC6-2491F11FBF9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09131A0-3508-D009-128E-64949B56B5F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12173437-99A2-AED6-101E-D54362FC982E}"/>
              </a:ext>
            </a:extLst>
          </p:cNvPr>
          <p:cNvGraphicFramePr>
            <a:graphicFrameLocks noGrp="1"/>
          </p:cNvGraphicFramePr>
          <p:nvPr>
            <p:extLst>
              <p:ext uri="{D42A27DB-BD31-4B8C-83A1-F6EECF244321}">
                <p14:modId xmlns:p14="http://schemas.microsoft.com/office/powerpoint/2010/main" val="2309912096"/>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半導体・シリコン産業が未発達である</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国において、当該物質の製造・加工工場を安定的に稼働させられることを実証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日本及び</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国の法規制や商習慣に抵触することなく、</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国から半導体・シリコンを継続的に輸入できることを実証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B3A56252-497A-5368-28FB-7DED1ACE12AB}"/>
              </a:ext>
            </a:extLst>
          </p:cNvPr>
          <p:cNvGraphicFramePr>
            <a:graphicFrameLocks noGrp="1"/>
          </p:cNvGraphicFramePr>
          <p:nvPr>
            <p:extLst>
              <p:ext uri="{D42A27DB-BD31-4B8C-83A1-F6EECF244321}">
                <p14:modId xmlns:p14="http://schemas.microsoft.com/office/powerpoint/2010/main" val="2369817883"/>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国において、幹事法人及びその子会社が半導体・シリコンの製造・加工工場を安定的に稼働させられている実績を有する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426755EF-2A0E-0352-65BD-5C540FAD0B7F}"/>
              </a:ext>
            </a:extLst>
          </p:cNvPr>
          <p:cNvGraphicFramePr>
            <a:graphicFrameLocks noGrp="1"/>
          </p:cNvGraphicFramePr>
          <p:nvPr>
            <p:extLst>
              <p:ext uri="{D42A27DB-BD31-4B8C-83A1-F6EECF244321}">
                <p14:modId xmlns:p14="http://schemas.microsoft.com/office/powerpoint/2010/main" val="2013748723"/>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国においても、現地人材を雇用した上で、半導体・シリコンの小規模な製造・加工工場を稼働させることが可能であるか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半導体・シリコンの製造品質が高く、日本国内の実用に耐えうるものと評価できるか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8A32FB35-CAC2-1777-160F-F9139CFA58C3}"/>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37216A5A-F464-CB6B-6F94-BFCC9A13BC8F}"/>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FCD8BBCA-2DDC-B0E9-00D6-99719181038F}"/>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B5B067-01A9-AF88-A0C8-200B765A251A}"/>
              </a:ext>
            </a:extLst>
          </p:cNvPr>
          <p:cNvGraphicFramePr>
            <a:graphicFrameLocks noGrp="1"/>
          </p:cNvGraphicFramePr>
          <p:nvPr>
            <p:extLst>
              <p:ext uri="{D42A27DB-BD31-4B8C-83A1-F6EECF244321}">
                <p14:modId xmlns:p14="http://schemas.microsoft.com/office/powerpoint/2010/main" val="3446383176"/>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国において、幹事法人及びその子会社が運営する半導体・シリコンの製造・加工によって得られている営業利益率は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である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5D7E7556-A3CF-EF25-9E13-3D16B61C6341}"/>
              </a:ext>
            </a:extLst>
          </p:cNvPr>
          <p:cNvGraphicFramePr>
            <a:graphicFrameLocks noGrp="1"/>
          </p:cNvGraphicFramePr>
          <p:nvPr>
            <p:extLst>
              <p:ext uri="{D42A27DB-BD31-4B8C-83A1-F6EECF244321}">
                <p14:modId xmlns:p14="http://schemas.microsoft.com/office/powerpoint/2010/main" val="4184335979"/>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国からは既に、日本及び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国の規制に抵触することなく半導体・シリコンを継続的に輸入している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国からは、重要物資の一つである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を他社が安定的に輸入している実績がある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B0213D8F-5B54-6904-F45A-08F52CED3D38}"/>
              </a:ext>
            </a:extLst>
          </p:cNvPr>
          <p:cNvGraphicFramePr>
            <a:graphicFrameLocks noGrp="1"/>
          </p:cNvGraphicFramePr>
          <p:nvPr>
            <p:extLst>
              <p:ext uri="{D42A27DB-BD31-4B8C-83A1-F6EECF244321}">
                <p14:modId xmlns:p14="http://schemas.microsoft.com/office/powerpoint/2010/main" val="712753366"/>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国に半導体・シリコンの製造・加工工場を設立するために必要な初期投資はどの程度であるか</a:t>
                      </a:r>
                      <a:r>
                        <a:rPr kumimoji="1" lang="en-US" altLang="ja-JP" sz="1050">
                          <a:solidFill>
                            <a:schemeClr val="tx2"/>
                          </a:solidFill>
                        </a:rPr>
                        <a:t>(</a:t>
                      </a:r>
                      <a:r>
                        <a:rPr kumimoji="1" lang="ja-JP" altLang="en-US" sz="1050">
                          <a:solidFill>
                            <a:schemeClr val="tx2"/>
                          </a:solidFill>
                        </a:rPr>
                        <a:t>日本及び</a:t>
                      </a:r>
                      <a:r>
                        <a:rPr kumimoji="1" lang="en-US" altLang="ja-JP" sz="1050">
                          <a:solidFill>
                            <a:schemeClr val="tx2"/>
                          </a:solidFill>
                        </a:rPr>
                        <a:t>B</a:t>
                      </a:r>
                      <a:r>
                        <a:rPr kumimoji="1" lang="ja-JP" altLang="en-US" sz="1050">
                          <a:solidFill>
                            <a:schemeClr val="tx2"/>
                          </a:solidFill>
                        </a:rPr>
                        <a:t>国における過去実績と同等か</a:t>
                      </a:r>
                      <a:r>
                        <a:rPr kumimoji="1" lang="en-US" altLang="ja-JP" sz="1050">
                          <a:solidFill>
                            <a:schemeClr val="tx2"/>
                          </a:solidFill>
                        </a:rPr>
                        <a:t>)</a:t>
                      </a: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国でで半導体・シリコンの製造・加工工場を稼働させるために必要な人員を確保するために、どの程度のコストを要するか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6CB5FB9-1F34-FDE4-2D2B-D79827DB2D28}"/>
              </a:ext>
            </a:extLst>
          </p:cNvPr>
          <p:cNvGraphicFramePr>
            <a:graphicFrameLocks noGrp="1"/>
          </p:cNvGraphicFramePr>
          <p:nvPr>
            <p:extLst>
              <p:ext uri="{D42A27DB-BD31-4B8C-83A1-F6EECF244321}">
                <p14:modId xmlns:p14="http://schemas.microsoft.com/office/powerpoint/2010/main" val="2856409952"/>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国で製造・加工を行った半導体・シリコンを、特に</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に関する日本及び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国の規制や商習慣に抵触することなく安定的に輸入することが可能か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法規制への抵触のみならず、税関・港湾等の実務面において、</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国から半導体・シリコンを輸出する際にトラブルが生じるリスクは無いか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8AB5A529-F937-ACA8-4031-B4CDD6B0572F}"/>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21ABB0B7-B15D-5B9E-64CF-3D432FF9A00C}"/>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13" name="吹き出し: 四角形 12">
            <a:extLst>
              <a:ext uri="{FF2B5EF4-FFF2-40B4-BE49-F238E27FC236}">
                <a16:creationId xmlns:a16="http://schemas.microsoft.com/office/drawing/2014/main" id="{6EE9C14C-58D0-888E-BC0F-06AAB696E87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B1641B4D-A209-E9C7-1232-C5552D707D2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496E2B81-C15A-0842-41DC-2EB95D909194}"/>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15F8547C-6924-A982-E102-67E1BA4BAE62}"/>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AA2581A1-425A-183B-A1DA-85C2C7D648C5}"/>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07D39821-FAE2-A281-94AB-1D5AE9F95349}"/>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5" name="吹き出し: 四角形 14">
            <a:extLst>
              <a:ext uri="{FF2B5EF4-FFF2-40B4-BE49-F238E27FC236}">
                <a16:creationId xmlns:a16="http://schemas.microsoft.com/office/drawing/2014/main" id="{1CA8C8EB-657E-FC3D-1DB3-480E38A42BF6}"/>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9DE7FD3A-247C-9EAA-BD98-59CC44C553FD}"/>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サプライチェーン強靱化型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経済安保分野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2942997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80D49-12D3-13BB-417F-43295CD4FC27}"/>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435E8DC6-C72C-7032-B467-CD3E1D9C801C}"/>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30245444-396B-0772-49CB-BB38B6ADD97A}"/>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58B86427-C860-DD9F-1EC9-A50B3F4C2A4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7ED9607-F510-EA4B-AAE2-885A1F0E5ADD}"/>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D5C87E9-7632-069B-BC81-A20ABA9FA484}"/>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5ADEC592-A840-C2B8-6D92-FD135879CDB1}"/>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E70421AC-477A-3BAA-3DD6-199337C3C8AA}"/>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設計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CE0FFBFD-3705-7A5D-1C06-B330825974D1}"/>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半導体・シリコンの製造・加工設備</a:t>
                </a:r>
                <a:r>
                  <a:rPr kumimoji="1" lang="ja-JP" altLang="en-US" sz="1050">
                    <a:solidFill>
                      <a:srgbClr val="37373A"/>
                    </a:solidFill>
                    <a:latin typeface="Meiryo UI" panose="020B0604030504040204" pitchFamily="50" charset="-128"/>
                    <a:ea typeface="Meiryo UI" panose="020B0604030504040204" pitchFamily="50" charset="-128"/>
                  </a:rPr>
                  <a:t>の設計</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工場の設置に対する</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国政府からの認可取得</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37B0D7A-48E9-8E81-F17E-0933D2326144}"/>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D28D4571-3554-7EA3-D479-A9FAD881D89D}"/>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94FBA619-BBF4-4DF8-A352-60ED1DCA2262}"/>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設置・人材確保</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1A57841-0AC3-EEDB-0E68-738F6C48AC7C}"/>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設計図に基づく</a:t>
                </a:r>
                <a:r>
                  <a:rPr kumimoji="1" lang="ja-JP" altLang="en-US" sz="105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製造・加工設備</a:t>
                </a:r>
                <a:r>
                  <a:rPr kumimoji="1" lang="ja-JP" altLang="en-US" sz="1050">
                    <a:solidFill>
                      <a:schemeClr val="tx2"/>
                    </a:solidFill>
                    <a:latin typeface="Meiryo UI" panose="020B0604030504040204" pitchFamily="50" charset="-128"/>
                    <a:ea typeface="Meiryo UI" panose="020B0604030504040204" pitchFamily="50" charset="-128"/>
                  </a:rPr>
                  <a:t>の設置</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専門知識を有する人材の日本からの派遣</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専門知識等を有する現地従業員の雇用</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00806461-6CBA-4F50-F2CF-9C7F7CD64190}"/>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22155DEB-BA0D-DFE6-81B7-834B88E14E08}"/>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36B2B00-FF82-3D9B-0DC1-F39A0EEBBE7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稼働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AF959D28-F41D-9878-D30E-D99AC3813CB9}"/>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小規模工場における半導体・シリコンの製造・加工</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製造・加工された商品の品質評価</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必要に応じた周辺住民とのコミュニケーション</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0B6D7643-CA95-9E84-9958-F2AA935CA5DD}"/>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6826324-0AC5-B52B-9237-AB938FDAF306}"/>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B77D8A62-49ED-E5E0-E94F-BD94EEAE61B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A2A26427-E7BD-B3D9-0D3A-A8F831A882B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EFDCBFE-5BA4-08B3-168B-AB01900EB07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1D3DB2C8-4A5A-169E-00D2-283A2B519923}"/>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DAE4F7BB-4E99-EC50-AFCE-7270F13472A8}"/>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680ADE3D-F1F1-FFE3-71A8-41C23EBDEC9A}"/>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ED1321D2-AF57-0228-FFE5-F0032F62E92A}"/>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DEB7D42F-183B-696B-7F47-850160293FE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EAF7213-0596-80DC-12D5-DCDF26F35E7A}"/>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7D50C0E3-BBD9-29EC-4DBF-8457FDAC036F}"/>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814A3DA7-E089-3F19-A38F-28F844D515AE}"/>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371AF0A7-3747-7C53-3D49-03E4CCB6C6A5}"/>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B49F34B8-A302-0F7E-2007-72369CCA59CB}"/>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0" name="吹き出し: 四角形 19">
            <a:extLst>
              <a:ext uri="{FF2B5EF4-FFF2-40B4-BE49-F238E27FC236}">
                <a16:creationId xmlns:a16="http://schemas.microsoft.com/office/drawing/2014/main" id="{8883EAD5-8E82-886B-4978-E0E27D1CD0C6}"/>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27B37E2A-4125-3C4D-D87D-18BC25A119E8}"/>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A323E9F9-9053-03A1-0010-C4EC457C2705}"/>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「補助対象経費」の合計額と整合</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3B4BC826-AE5F-7EA5-83DC-0699F16EE43D}"/>
              </a:ext>
            </a:extLst>
          </p:cNvPr>
          <p:cNvSpPr/>
          <p:nvPr/>
        </p:nvSpPr>
        <p:spPr>
          <a:xfrm>
            <a:off x="7927200" y="3341"/>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39" name="吹き出し: 四角形 38">
            <a:extLst>
              <a:ext uri="{FF2B5EF4-FFF2-40B4-BE49-F238E27FC236}">
                <a16:creationId xmlns:a16="http://schemas.microsoft.com/office/drawing/2014/main" id="{3E13C1BA-C61D-5A33-8E4E-52A63A04F1D3}"/>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40" name="吹き出し: 四角形 39">
            <a:extLst>
              <a:ext uri="{FF2B5EF4-FFF2-40B4-BE49-F238E27FC236}">
                <a16:creationId xmlns:a16="http://schemas.microsoft.com/office/drawing/2014/main" id="{81A2C9DD-3933-6D32-39D8-25D20C6E7387}"/>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41" name="吹き出し: 四角形 40">
            <a:extLst>
              <a:ext uri="{FF2B5EF4-FFF2-40B4-BE49-F238E27FC236}">
                <a16:creationId xmlns:a16="http://schemas.microsoft.com/office/drawing/2014/main" id="{CB6DEDBC-204A-8352-DD72-D881754895D8}"/>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47" name="正方形/長方形 46">
            <a:extLst>
              <a:ext uri="{FF2B5EF4-FFF2-40B4-BE49-F238E27FC236}">
                <a16:creationId xmlns:a16="http://schemas.microsoft.com/office/drawing/2014/main" id="{24971F11-FDC7-0808-46A9-1E7995C1538E}"/>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サプライチェーン強靱化型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経済安保分野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
        <p:nvSpPr>
          <p:cNvPr id="9" name="吹き出し: 四角形 8">
            <a:extLst>
              <a:ext uri="{FF2B5EF4-FFF2-40B4-BE49-F238E27FC236}">
                <a16:creationId xmlns:a16="http://schemas.microsoft.com/office/drawing/2014/main" id="{C67C437E-EB82-1598-FF90-4EDB2071C5CB}"/>
              </a:ext>
            </a:extLst>
          </p:cNvPr>
          <p:cNvSpPr/>
          <p:nvPr/>
        </p:nvSpPr>
        <p:spPr>
          <a:xfrm>
            <a:off x="2243783" y="1942996"/>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Tree>
    <p:extLst>
      <p:ext uri="{BB962C8B-B14F-4D97-AF65-F5344CB8AC3E}">
        <p14:creationId xmlns:p14="http://schemas.microsoft.com/office/powerpoint/2010/main" val="2237048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nvGraphicFramePr>
        <p:xfrm>
          <a:off x="287959" y="2261727"/>
          <a:ext cx="9379763" cy="4106113"/>
        </p:xfrm>
        <a:graphic>
          <a:graphicData uri="http://schemas.openxmlformats.org/drawingml/2006/table">
            <a:tbl>
              <a:tblPr firstRow="1" bandRow="1"/>
              <a:tblGrid>
                <a:gridCol w="1284809">
                  <a:extLst>
                    <a:ext uri="{9D8B030D-6E8A-4147-A177-3AD203B41FA5}">
                      <a16:colId xmlns:a16="http://schemas.microsoft.com/office/drawing/2014/main" val="20000"/>
                    </a:ext>
                  </a:extLst>
                </a:gridCol>
                <a:gridCol w="192737">
                  <a:extLst>
                    <a:ext uri="{9D8B030D-6E8A-4147-A177-3AD203B41FA5}">
                      <a16:colId xmlns:a16="http://schemas.microsoft.com/office/drawing/2014/main" val="20002"/>
                    </a:ext>
                  </a:extLst>
                </a:gridCol>
                <a:gridCol w="192737">
                  <a:extLst>
                    <a:ext uri="{9D8B030D-6E8A-4147-A177-3AD203B41FA5}">
                      <a16:colId xmlns:a16="http://schemas.microsoft.com/office/drawing/2014/main" val="3589615385"/>
                    </a:ext>
                  </a:extLst>
                </a:gridCol>
                <a:gridCol w="192737">
                  <a:extLst>
                    <a:ext uri="{9D8B030D-6E8A-4147-A177-3AD203B41FA5}">
                      <a16:colId xmlns:a16="http://schemas.microsoft.com/office/drawing/2014/main" val="847577331"/>
                    </a:ext>
                  </a:extLst>
                </a:gridCol>
                <a:gridCol w="192737">
                  <a:extLst>
                    <a:ext uri="{9D8B030D-6E8A-4147-A177-3AD203B41FA5}">
                      <a16:colId xmlns:a16="http://schemas.microsoft.com/office/drawing/2014/main" val="1003054141"/>
                    </a:ext>
                  </a:extLst>
                </a:gridCol>
                <a:gridCol w="192737">
                  <a:extLst>
                    <a:ext uri="{9D8B030D-6E8A-4147-A177-3AD203B41FA5}">
                      <a16:colId xmlns:a16="http://schemas.microsoft.com/office/drawing/2014/main" val="3311803545"/>
                    </a:ext>
                  </a:extLst>
                </a:gridCol>
                <a:gridCol w="192737">
                  <a:extLst>
                    <a:ext uri="{9D8B030D-6E8A-4147-A177-3AD203B41FA5}">
                      <a16:colId xmlns:a16="http://schemas.microsoft.com/office/drawing/2014/main" val="4053265256"/>
                    </a:ext>
                  </a:extLst>
                </a:gridCol>
                <a:gridCol w="192737">
                  <a:extLst>
                    <a:ext uri="{9D8B030D-6E8A-4147-A177-3AD203B41FA5}">
                      <a16:colId xmlns:a16="http://schemas.microsoft.com/office/drawing/2014/main" val="1269907636"/>
                    </a:ext>
                  </a:extLst>
                </a:gridCol>
                <a:gridCol w="192737">
                  <a:extLst>
                    <a:ext uri="{9D8B030D-6E8A-4147-A177-3AD203B41FA5}">
                      <a16:colId xmlns:a16="http://schemas.microsoft.com/office/drawing/2014/main" val="2794598425"/>
                    </a:ext>
                  </a:extLst>
                </a:gridCol>
                <a:gridCol w="192737">
                  <a:extLst>
                    <a:ext uri="{9D8B030D-6E8A-4147-A177-3AD203B41FA5}">
                      <a16:colId xmlns:a16="http://schemas.microsoft.com/office/drawing/2014/main" val="3429541332"/>
                    </a:ext>
                  </a:extLst>
                </a:gridCol>
                <a:gridCol w="192737">
                  <a:extLst>
                    <a:ext uri="{9D8B030D-6E8A-4147-A177-3AD203B41FA5}">
                      <a16:colId xmlns:a16="http://schemas.microsoft.com/office/drawing/2014/main" val="601210030"/>
                    </a:ext>
                  </a:extLst>
                </a:gridCol>
                <a:gridCol w="192737">
                  <a:extLst>
                    <a:ext uri="{9D8B030D-6E8A-4147-A177-3AD203B41FA5}">
                      <a16:colId xmlns:a16="http://schemas.microsoft.com/office/drawing/2014/main" val="2547744933"/>
                    </a:ext>
                  </a:extLst>
                </a:gridCol>
                <a:gridCol w="192737">
                  <a:extLst>
                    <a:ext uri="{9D8B030D-6E8A-4147-A177-3AD203B41FA5}">
                      <a16:colId xmlns:a16="http://schemas.microsoft.com/office/drawing/2014/main" val="350607378"/>
                    </a:ext>
                  </a:extLst>
                </a:gridCol>
                <a:gridCol w="192737">
                  <a:extLst>
                    <a:ext uri="{9D8B030D-6E8A-4147-A177-3AD203B41FA5}">
                      <a16:colId xmlns:a16="http://schemas.microsoft.com/office/drawing/2014/main" val="707857450"/>
                    </a:ext>
                  </a:extLst>
                </a:gridCol>
                <a:gridCol w="192737">
                  <a:extLst>
                    <a:ext uri="{9D8B030D-6E8A-4147-A177-3AD203B41FA5}">
                      <a16:colId xmlns:a16="http://schemas.microsoft.com/office/drawing/2014/main" val="1901616651"/>
                    </a:ext>
                  </a:extLst>
                </a:gridCol>
                <a:gridCol w="192737">
                  <a:extLst>
                    <a:ext uri="{9D8B030D-6E8A-4147-A177-3AD203B41FA5}">
                      <a16:colId xmlns:a16="http://schemas.microsoft.com/office/drawing/2014/main" val="1997173264"/>
                    </a:ext>
                  </a:extLst>
                </a:gridCol>
                <a:gridCol w="192737">
                  <a:extLst>
                    <a:ext uri="{9D8B030D-6E8A-4147-A177-3AD203B41FA5}">
                      <a16:colId xmlns:a16="http://schemas.microsoft.com/office/drawing/2014/main" val="1972910638"/>
                    </a:ext>
                  </a:extLst>
                </a:gridCol>
                <a:gridCol w="192737">
                  <a:extLst>
                    <a:ext uri="{9D8B030D-6E8A-4147-A177-3AD203B41FA5}">
                      <a16:colId xmlns:a16="http://schemas.microsoft.com/office/drawing/2014/main" val="2310691175"/>
                    </a:ext>
                  </a:extLst>
                </a:gridCol>
                <a:gridCol w="192737">
                  <a:extLst>
                    <a:ext uri="{9D8B030D-6E8A-4147-A177-3AD203B41FA5}">
                      <a16:colId xmlns:a16="http://schemas.microsoft.com/office/drawing/2014/main" val="1550375738"/>
                    </a:ext>
                  </a:extLst>
                </a:gridCol>
                <a:gridCol w="192737">
                  <a:extLst>
                    <a:ext uri="{9D8B030D-6E8A-4147-A177-3AD203B41FA5}">
                      <a16:colId xmlns:a16="http://schemas.microsoft.com/office/drawing/2014/main" val="502872111"/>
                    </a:ext>
                  </a:extLst>
                </a:gridCol>
                <a:gridCol w="192737">
                  <a:extLst>
                    <a:ext uri="{9D8B030D-6E8A-4147-A177-3AD203B41FA5}">
                      <a16:colId xmlns:a16="http://schemas.microsoft.com/office/drawing/2014/main" val="2364083631"/>
                    </a:ext>
                  </a:extLst>
                </a:gridCol>
                <a:gridCol w="192737">
                  <a:extLst>
                    <a:ext uri="{9D8B030D-6E8A-4147-A177-3AD203B41FA5}">
                      <a16:colId xmlns:a16="http://schemas.microsoft.com/office/drawing/2014/main" val="3505853415"/>
                    </a:ext>
                  </a:extLst>
                </a:gridCol>
                <a:gridCol w="192737">
                  <a:extLst>
                    <a:ext uri="{9D8B030D-6E8A-4147-A177-3AD203B41FA5}">
                      <a16:colId xmlns:a16="http://schemas.microsoft.com/office/drawing/2014/main" val="3478665934"/>
                    </a:ext>
                  </a:extLst>
                </a:gridCol>
                <a:gridCol w="192737">
                  <a:extLst>
                    <a:ext uri="{9D8B030D-6E8A-4147-A177-3AD203B41FA5}">
                      <a16:colId xmlns:a16="http://schemas.microsoft.com/office/drawing/2014/main" val="3074871861"/>
                    </a:ext>
                  </a:extLst>
                </a:gridCol>
                <a:gridCol w="192737">
                  <a:extLst>
                    <a:ext uri="{9D8B030D-6E8A-4147-A177-3AD203B41FA5}">
                      <a16:colId xmlns:a16="http://schemas.microsoft.com/office/drawing/2014/main" val="902792561"/>
                    </a:ext>
                  </a:extLst>
                </a:gridCol>
                <a:gridCol w="192737">
                  <a:extLst>
                    <a:ext uri="{9D8B030D-6E8A-4147-A177-3AD203B41FA5}">
                      <a16:colId xmlns:a16="http://schemas.microsoft.com/office/drawing/2014/main" val="1690709167"/>
                    </a:ext>
                  </a:extLst>
                </a:gridCol>
                <a:gridCol w="192737">
                  <a:extLst>
                    <a:ext uri="{9D8B030D-6E8A-4147-A177-3AD203B41FA5}">
                      <a16:colId xmlns:a16="http://schemas.microsoft.com/office/drawing/2014/main" val="4042652894"/>
                    </a:ext>
                  </a:extLst>
                </a:gridCol>
                <a:gridCol w="192737">
                  <a:extLst>
                    <a:ext uri="{9D8B030D-6E8A-4147-A177-3AD203B41FA5}">
                      <a16:colId xmlns:a16="http://schemas.microsoft.com/office/drawing/2014/main" val="4178763312"/>
                    </a:ext>
                  </a:extLst>
                </a:gridCol>
                <a:gridCol w="192737">
                  <a:extLst>
                    <a:ext uri="{9D8B030D-6E8A-4147-A177-3AD203B41FA5}">
                      <a16:colId xmlns:a16="http://schemas.microsoft.com/office/drawing/2014/main" val="1415647604"/>
                    </a:ext>
                  </a:extLst>
                </a:gridCol>
                <a:gridCol w="192737">
                  <a:extLst>
                    <a:ext uri="{9D8B030D-6E8A-4147-A177-3AD203B41FA5}">
                      <a16:colId xmlns:a16="http://schemas.microsoft.com/office/drawing/2014/main" val="2529141486"/>
                    </a:ext>
                  </a:extLst>
                </a:gridCol>
                <a:gridCol w="192737">
                  <a:extLst>
                    <a:ext uri="{9D8B030D-6E8A-4147-A177-3AD203B41FA5}">
                      <a16:colId xmlns:a16="http://schemas.microsoft.com/office/drawing/2014/main" val="3406825522"/>
                    </a:ext>
                  </a:extLst>
                </a:gridCol>
                <a:gridCol w="192737">
                  <a:extLst>
                    <a:ext uri="{9D8B030D-6E8A-4147-A177-3AD203B41FA5}">
                      <a16:colId xmlns:a16="http://schemas.microsoft.com/office/drawing/2014/main" val="1667310816"/>
                    </a:ext>
                  </a:extLst>
                </a:gridCol>
                <a:gridCol w="192737">
                  <a:extLst>
                    <a:ext uri="{9D8B030D-6E8A-4147-A177-3AD203B41FA5}">
                      <a16:colId xmlns:a16="http://schemas.microsoft.com/office/drawing/2014/main" val="227385866"/>
                    </a:ext>
                  </a:extLst>
                </a:gridCol>
                <a:gridCol w="192737">
                  <a:extLst>
                    <a:ext uri="{9D8B030D-6E8A-4147-A177-3AD203B41FA5}">
                      <a16:colId xmlns:a16="http://schemas.microsoft.com/office/drawing/2014/main" val="144998942"/>
                    </a:ext>
                  </a:extLst>
                </a:gridCol>
                <a:gridCol w="192737">
                  <a:extLst>
                    <a:ext uri="{9D8B030D-6E8A-4147-A177-3AD203B41FA5}">
                      <a16:colId xmlns:a16="http://schemas.microsoft.com/office/drawing/2014/main" val="4123778188"/>
                    </a:ext>
                  </a:extLst>
                </a:gridCol>
                <a:gridCol w="192737">
                  <a:extLst>
                    <a:ext uri="{9D8B030D-6E8A-4147-A177-3AD203B41FA5}">
                      <a16:colId xmlns:a16="http://schemas.microsoft.com/office/drawing/2014/main" val="3111340388"/>
                    </a:ext>
                  </a:extLst>
                </a:gridCol>
                <a:gridCol w="192737">
                  <a:extLst>
                    <a:ext uri="{9D8B030D-6E8A-4147-A177-3AD203B41FA5}">
                      <a16:colId xmlns:a16="http://schemas.microsoft.com/office/drawing/2014/main" val="1912159516"/>
                    </a:ext>
                  </a:extLst>
                </a:gridCol>
                <a:gridCol w="192737">
                  <a:extLst>
                    <a:ext uri="{9D8B030D-6E8A-4147-A177-3AD203B41FA5}">
                      <a16:colId xmlns:a16="http://schemas.microsoft.com/office/drawing/2014/main" val="2451916193"/>
                    </a:ext>
                  </a:extLst>
                </a:gridCol>
                <a:gridCol w="192737">
                  <a:extLst>
                    <a:ext uri="{9D8B030D-6E8A-4147-A177-3AD203B41FA5}">
                      <a16:colId xmlns:a16="http://schemas.microsoft.com/office/drawing/2014/main" val="3221966151"/>
                    </a:ext>
                  </a:extLst>
                </a:gridCol>
                <a:gridCol w="192737">
                  <a:extLst>
                    <a:ext uri="{9D8B030D-6E8A-4147-A177-3AD203B41FA5}">
                      <a16:colId xmlns:a16="http://schemas.microsoft.com/office/drawing/2014/main" val="1972102231"/>
                    </a:ext>
                  </a:extLst>
                </a:gridCol>
                <a:gridCol w="192737">
                  <a:extLst>
                    <a:ext uri="{9D8B030D-6E8A-4147-A177-3AD203B41FA5}">
                      <a16:colId xmlns:a16="http://schemas.microsoft.com/office/drawing/2014/main" val="3764094590"/>
                    </a:ext>
                  </a:extLst>
                </a:gridCol>
                <a:gridCol w="192737">
                  <a:extLst>
                    <a:ext uri="{9D8B030D-6E8A-4147-A177-3AD203B41FA5}">
                      <a16:colId xmlns:a16="http://schemas.microsoft.com/office/drawing/2014/main" val="2714439732"/>
                    </a:ext>
                  </a:extLst>
                </a:gridCol>
                <a:gridCol w="192737">
                  <a:extLst>
                    <a:ext uri="{9D8B030D-6E8A-4147-A177-3AD203B41FA5}">
                      <a16:colId xmlns:a16="http://schemas.microsoft.com/office/drawing/2014/main" val="2373553083"/>
                    </a:ext>
                  </a:extLst>
                </a:gridCol>
              </a:tblGrid>
              <a:tr h="257206">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1" baseline="0">
                          <a:solidFill>
                            <a:schemeClr val="bg1"/>
                          </a:solidFill>
                          <a:latin typeface="+mn-ea"/>
                          <a:ea typeface="+mn-ea"/>
                        </a:rPr>
                        <a:t>実施フロー</a:t>
                      </a:r>
                      <a:endParaRPr lang="en-US" altLang="ja-JP" sz="1100" b="1"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2029</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248907">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32000">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92000">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487004"/>
                  </a:ext>
                </a:extLst>
              </a:tr>
              <a:tr h="792000">
                <a:tc>
                  <a:txBody>
                    <a:bodyPr/>
                    <a:lstStyle/>
                    <a:p>
                      <a:pPr algn="ctr"/>
                      <a:r>
                        <a:rPr kumimoji="1" lang="ja-JP" altLang="en-US" sz="1050" b="1" baseline="0">
                          <a:solidFill>
                            <a:schemeClr val="tx2"/>
                          </a:solidFill>
                          <a:latin typeface="+mn-ea"/>
                          <a:ea typeface="+mn-ea"/>
                        </a:rPr>
                        <a:t>② ドローン輸送の</a:t>
                      </a:r>
                      <a:endParaRPr kumimoji="1" lang="en-US" altLang="ja-JP" sz="1050" b="1" baseline="0">
                        <a:solidFill>
                          <a:schemeClr val="tx2"/>
                        </a:solidFill>
                        <a:latin typeface="+mn-ea"/>
                        <a:ea typeface="+mn-ea"/>
                      </a:endParaRPr>
                    </a:p>
                    <a:p>
                      <a:pPr algn="ctr"/>
                      <a:r>
                        <a:rPr kumimoji="1" lang="ja-JP" altLang="en-US" sz="1050" b="1" baseline="0">
                          <a:solidFill>
                            <a:schemeClr val="tx2"/>
                          </a:solidFill>
                          <a:latin typeface="+mn-ea"/>
                          <a:ea typeface="+mn-ea"/>
                        </a:rPr>
                        <a:t>実施</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9887585"/>
                  </a:ext>
                </a:extLst>
              </a:tr>
              <a:tr h="792000">
                <a:tc>
                  <a:txBody>
                    <a:bodyPr/>
                    <a:lstStyle/>
                    <a:p>
                      <a:pPr algn="ctr"/>
                      <a:r>
                        <a:rPr kumimoji="1" lang="ja-JP" altLang="en-US" sz="1050" b="1" baseline="0">
                          <a:solidFill>
                            <a:schemeClr val="tx2"/>
                          </a:solidFill>
                          <a:latin typeface="+mn-ea"/>
                          <a:ea typeface="+mn-ea"/>
                        </a:rPr>
                        <a:t>③ 実証結果の評価</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81082044"/>
                  </a:ext>
                </a:extLst>
              </a:tr>
              <a:tr h="792000">
                <a:tc>
                  <a:txBody>
                    <a:bodyPr/>
                    <a:lstStyle/>
                    <a:p>
                      <a:pPr algn="ctr"/>
                      <a:r>
                        <a:rPr kumimoji="1" lang="en-US" altLang="ja-JP" sz="1050" b="1" baseline="0">
                          <a:solidFill>
                            <a:schemeClr val="tx2"/>
                          </a:solidFill>
                          <a:latin typeface="+mn-ea"/>
                          <a:ea typeface="+mn-ea"/>
                        </a:rPr>
                        <a:t>X </a:t>
                      </a:r>
                      <a:r>
                        <a:rPr kumimoji="1" lang="ja-JP" altLang="en-US" sz="1050" b="1" baseline="0">
                          <a:solidFill>
                            <a:schemeClr val="tx2"/>
                          </a:solidFill>
                          <a:latin typeface="+mn-ea"/>
                          <a:ea typeface="+mn-ea"/>
                        </a:rPr>
                        <a:t>・・・</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2966736"/>
                  </a:ext>
                </a:extLst>
              </a:tr>
            </a:tbl>
          </a:graphicData>
        </a:graphic>
      </p:graphicFrame>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 </a:t>
            </a:r>
            <a:r>
              <a:rPr kumimoji="1" lang="en-US" altLang="ja-JP"/>
              <a:t>x/x</a:t>
            </a:r>
            <a:endParaRPr kumimoji="1" lang="en-GB" altLang="ja-JP"/>
          </a:p>
        </p:txBody>
      </p:sp>
      <p:sp>
        <p:nvSpPr>
          <p:cNvPr id="27" name="正方形/長方形 26">
            <a:extLst>
              <a:ext uri="{FF2B5EF4-FFF2-40B4-BE49-F238E27FC236}">
                <a16:creationId xmlns:a16="http://schemas.microsoft.com/office/drawing/2014/main" id="{050F8140-166D-90AC-73D7-4F50FE450240}"/>
              </a:ext>
            </a:extLst>
          </p:cNvPr>
          <p:cNvSpPr/>
          <p:nvPr/>
        </p:nvSpPr>
        <p:spPr>
          <a:xfrm>
            <a:off x="2482473" y="2766680"/>
            <a:ext cx="6844230" cy="360116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2482474" y="6427216"/>
            <a:ext cx="6844230" cy="141954"/>
            <a:chOff x="3453414" y="7340717"/>
            <a:chExt cx="5169600" cy="14195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411694"/>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40717"/>
              <a:ext cx="767085" cy="14195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4509115" y="2026124"/>
            <a:ext cx="5158592"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r">
              <a:lnSpc>
                <a:spcPct val="100000"/>
              </a:lnSpc>
              <a:buNone/>
            </a:pPr>
            <a:r>
              <a:rPr lang="ja-JP" altLang="en-US" sz="1050">
                <a:solidFill>
                  <a:srgbClr val="C00000"/>
                </a:solidFill>
              </a:rPr>
              <a:t>注：事業実施期間は交付決定日から３年間（ただし最長でも</a:t>
            </a:r>
            <a:r>
              <a:rPr lang="en-US" altLang="ja-JP" sz="1050">
                <a:solidFill>
                  <a:srgbClr val="C00000"/>
                </a:solidFill>
              </a:rPr>
              <a:t>2029</a:t>
            </a:r>
            <a:r>
              <a:rPr lang="ja-JP" altLang="en-US" sz="1050">
                <a:solidFill>
                  <a:srgbClr val="C00000"/>
                </a:solidFill>
              </a:rPr>
              <a:t>年</a:t>
            </a:r>
            <a:r>
              <a:rPr lang="en-US" altLang="ja-JP" sz="1050">
                <a:solidFill>
                  <a:srgbClr val="C00000"/>
                </a:solidFill>
              </a:rPr>
              <a:t>2</a:t>
            </a:r>
            <a:r>
              <a:rPr lang="ja-JP" altLang="en-US" sz="1050">
                <a:solidFill>
                  <a:srgbClr val="C00000"/>
                </a:solidFill>
              </a:rPr>
              <a:t>月末日まで）となります</a:t>
            </a:r>
          </a:p>
        </p:txBody>
      </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6" name="ホームベース 180">
            <a:extLst>
              <a:ext uri="{FF2B5EF4-FFF2-40B4-BE49-F238E27FC236}">
                <a16:creationId xmlns:a16="http://schemas.microsoft.com/office/drawing/2014/main" id="{BECB6156-FBC2-2FA8-0DBE-1A2DAFA94456}"/>
              </a:ext>
            </a:extLst>
          </p:cNvPr>
          <p:cNvSpPr/>
          <p:nvPr/>
        </p:nvSpPr>
        <p:spPr>
          <a:xfrm>
            <a:off x="2731248" y="3347046"/>
            <a:ext cx="1142777"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3874026" y="4145289"/>
            <a:ext cx="1419090" cy="548034"/>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0E2EF26B-011B-DBB8-04D8-A75D0029176A}"/>
              </a:ext>
            </a:extLst>
          </p:cNvPr>
          <p:cNvSpPr/>
          <p:nvPr/>
        </p:nvSpPr>
        <p:spPr>
          <a:xfrm>
            <a:off x="7627482" y="4907662"/>
            <a:ext cx="1616089"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ホームベース 180">
            <a:extLst>
              <a:ext uri="{FF2B5EF4-FFF2-40B4-BE49-F238E27FC236}">
                <a16:creationId xmlns:a16="http://schemas.microsoft.com/office/drawing/2014/main" id="{C9D6B01B-C4FC-32F1-2677-3A38D594DA0F}"/>
              </a:ext>
            </a:extLst>
          </p:cNvPr>
          <p:cNvSpPr/>
          <p:nvPr/>
        </p:nvSpPr>
        <p:spPr>
          <a:xfrm>
            <a:off x="4937515" y="5687969"/>
            <a:ext cx="4342128"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 name="ホームベース 180">
            <a:extLst>
              <a:ext uri="{FF2B5EF4-FFF2-40B4-BE49-F238E27FC236}">
                <a16:creationId xmlns:a16="http://schemas.microsoft.com/office/drawing/2014/main" id="{02732075-5D82-01FE-87D2-2A28F7233007}"/>
              </a:ext>
            </a:extLst>
          </p:cNvPr>
          <p:cNvSpPr/>
          <p:nvPr/>
        </p:nvSpPr>
        <p:spPr>
          <a:xfrm>
            <a:off x="5293115" y="4127354"/>
            <a:ext cx="2962410"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293873"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実証事業の開始及び終了予定日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293873"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吹き出し: 四角形 27">
            <a:extLst>
              <a:ext uri="{FF2B5EF4-FFF2-40B4-BE49-F238E27FC236}">
                <a16:creationId xmlns:a16="http://schemas.microsoft.com/office/drawing/2014/main" id="{DCEB55BC-0F17-04EF-97C1-39315F1D1123}"/>
              </a:ext>
            </a:extLst>
          </p:cNvPr>
          <p:cNvSpPr/>
          <p:nvPr/>
        </p:nvSpPr>
        <p:spPr>
          <a:xfrm>
            <a:off x="3592145" y="3298747"/>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3B3804B-47F4-663B-1B48-453C82E18EB3}"/>
              </a:ext>
            </a:extLst>
          </p:cNvPr>
          <p:cNvSpPr/>
          <p:nvPr/>
        </p:nvSpPr>
        <p:spPr>
          <a:xfrm>
            <a:off x="311947" y="4548986"/>
            <a:ext cx="1594877" cy="40605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rgbClr val="C00000"/>
                </a:solidFill>
                <a:latin typeface="Meiryo UI" panose="020B0604030504040204" pitchFamily="50" charset="-128"/>
                <a:ea typeface="Meiryo UI" panose="020B0604030504040204" pitchFamily="50" charset="-128"/>
              </a:rPr>
              <a:t>前述</a:t>
            </a:r>
            <a:r>
              <a:rPr kumimoji="1" lang="ja-JP" altLang="en-US" sz="1000">
                <a:solidFill>
                  <a:schemeClr val="tx2"/>
                </a:solidFill>
                <a:latin typeface="Meiryo UI" panose="020B0604030504040204" pitchFamily="50" charset="-128"/>
                <a:ea typeface="Meiryo UI" panose="020B0604030504040204" pitchFamily="50" charset="-128"/>
              </a:rPr>
              <a:t>の「実施フロー」に対応する番号を記載してください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36F58F75-8057-28E2-64C2-80F080D284C2}"/>
              </a:ext>
            </a:extLst>
          </p:cNvPr>
          <p:cNvSpPr/>
          <p:nvPr/>
        </p:nvSpPr>
        <p:spPr>
          <a:xfrm>
            <a:off x="483565" y="3298746"/>
            <a:ext cx="2545385" cy="1008560"/>
          </a:xfrm>
          <a:prstGeom prst="wedgeRectCallout">
            <a:avLst>
              <a:gd name="adj1" fmla="val 32639"/>
              <a:gd name="adj2" fmla="val -78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1"/>
                </a:solidFill>
                <a:latin typeface="Meiryo UI" panose="020B0604030504040204" pitchFamily="50" charset="-128"/>
                <a:ea typeface="Meiryo UI" panose="020B0604030504040204" pitchFamily="50" charset="-128"/>
              </a:rPr>
              <a:t>事業が交付決定日から</a:t>
            </a:r>
            <a:r>
              <a:rPr kumimoji="1" lang="en-US" altLang="ja-JP" sz="1000">
                <a:solidFill>
                  <a:schemeClr val="tx1"/>
                </a:solidFill>
                <a:latin typeface="Meiryo UI" panose="020B0604030504040204" pitchFamily="50" charset="-128"/>
                <a:ea typeface="Meiryo UI" panose="020B0604030504040204" pitchFamily="50" charset="-128"/>
              </a:rPr>
              <a:t>3</a:t>
            </a:r>
            <a:r>
              <a:rPr kumimoji="1" lang="ja-JP" altLang="en-US" sz="1000">
                <a:solidFill>
                  <a:schemeClr val="tx1"/>
                </a:solidFill>
                <a:latin typeface="Meiryo UI" panose="020B0604030504040204" pitchFamily="50" charset="-128"/>
                <a:ea typeface="Meiryo UI" panose="020B0604030504040204" pitchFamily="50" charset="-128"/>
              </a:rPr>
              <a:t>年以内で実施可能であることを確認するため、交付決定・事業開始・事業終了の想定時期は必ず記載してください</a:t>
            </a:r>
            <a:endParaRPr kumimoji="1" lang="en-US" altLang="ja-JP" sz="1000">
              <a:solidFill>
                <a:schemeClr val="tx1"/>
              </a:solidFill>
              <a:latin typeface="Meiryo UI" panose="020B0604030504040204" pitchFamily="50" charset="-128"/>
              <a:ea typeface="Meiryo UI" panose="020B0604030504040204" pitchFamily="50" charset="-128"/>
            </a:endParaRPr>
          </a:p>
          <a:p>
            <a:pPr defTabSz="742950"/>
            <a:r>
              <a:rPr kumimoji="1" lang="en-US" altLang="ja-JP" sz="1000">
                <a:solidFill>
                  <a:srgbClr val="C00000"/>
                </a:solidFill>
                <a:latin typeface="Meiryo UI" panose="020B0604030504040204" pitchFamily="50" charset="-128"/>
                <a:ea typeface="Meiryo UI" panose="020B0604030504040204" pitchFamily="50" charset="-128"/>
              </a:rPr>
              <a:t>※</a:t>
            </a:r>
            <a:r>
              <a:rPr kumimoji="1" lang="ja-JP" altLang="en-US" sz="1000">
                <a:solidFill>
                  <a:srgbClr val="C00000"/>
                </a:solidFill>
                <a:latin typeface="Meiryo UI" panose="020B0604030504040204" pitchFamily="50" charset="-128"/>
                <a:ea typeface="Meiryo UI" panose="020B0604030504040204" pitchFamily="50" charset="-128"/>
              </a:rPr>
              <a:t>記載の交付決定、事業開始及び事業終了の時期は例示であり、確定済みのスケジュールではないことにご留意ください</a:t>
            </a:r>
            <a:endParaRPr kumimoji="1" lang="en-GB" sz="1000">
              <a:solidFill>
                <a:srgbClr val="C00000"/>
              </a:solidFill>
              <a:latin typeface="Meiryo UI" panose="020B0604030504040204" pitchFamily="50" charset="-128"/>
              <a:ea typeface="Meiryo UI" panose="020B0604030504040204" pitchFamily="50" charset="-128"/>
            </a:endParaRP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78136"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9" name="吹き出し: 四角形 28">
            <a:extLst>
              <a:ext uri="{FF2B5EF4-FFF2-40B4-BE49-F238E27FC236}">
                <a16:creationId xmlns:a16="http://schemas.microsoft.com/office/drawing/2014/main" id="{63BF5E0D-A868-CB08-2954-E22D9AB397D7}"/>
              </a:ext>
            </a:extLst>
          </p:cNvPr>
          <p:cNvSpPr/>
          <p:nvPr/>
        </p:nvSpPr>
        <p:spPr>
          <a:xfrm>
            <a:off x="3278136" y="1764394"/>
            <a:ext cx="6509382" cy="247584"/>
          </a:xfrm>
          <a:prstGeom prst="wedgeRectCallout">
            <a:avLst>
              <a:gd name="adj1" fmla="val -53465"/>
              <a:gd name="adj2" fmla="val 4320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本項目では</a:t>
            </a:r>
            <a:r>
              <a:rPr kumimoji="1" lang="ja-JP" altLang="en-US" sz="1000" b="1">
                <a:solidFill>
                  <a:schemeClr val="tx2"/>
                </a:solidFill>
                <a:latin typeface="Meiryo UI" panose="020B0604030504040204" pitchFamily="50" charset="-128"/>
                <a:ea typeface="Meiryo UI" panose="020B0604030504040204" pitchFamily="50" charset="-128"/>
              </a:rPr>
              <a:t>実証事業の実施スケジュール</a:t>
            </a:r>
            <a:r>
              <a:rPr kumimoji="1" lang="ja-JP" altLang="en-US" sz="1000">
                <a:solidFill>
                  <a:schemeClr val="tx2"/>
                </a:solidFill>
                <a:latin typeface="Meiryo UI" panose="020B0604030504040204" pitchFamily="50" charset="-128"/>
                <a:ea typeface="Meiryo UI" panose="020B0604030504040204" pitchFamily="50" charset="-128"/>
              </a:rPr>
              <a:t>を記載してください。実証終了～商業化のスケジュールは別途</a:t>
            </a:r>
            <a:r>
              <a:rPr kumimoji="1" lang="en-US" altLang="ja-JP" sz="1000">
                <a:solidFill>
                  <a:schemeClr val="tx2"/>
                </a:solidFill>
                <a:latin typeface="Meiryo UI" panose="020B0604030504040204" pitchFamily="50" charset="-128"/>
                <a:ea typeface="Meiryo UI" panose="020B0604030504040204" pitchFamily="50" charset="-128"/>
              </a:rPr>
              <a:t>4-2.</a:t>
            </a:r>
            <a:r>
              <a:rPr kumimoji="1" lang="ja-JP" altLang="en-US" sz="1000">
                <a:solidFill>
                  <a:schemeClr val="tx2"/>
                </a:solidFill>
                <a:latin typeface="Meiryo UI" panose="020B0604030504040204" pitchFamily="50" charset="-128"/>
                <a:ea typeface="Meiryo UI" panose="020B0604030504040204" pitchFamily="50" charset="-128"/>
              </a:rPr>
              <a:t>に記載してください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2671035" y="2998392"/>
            <a:ext cx="577860"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2691803"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3317483" y="2998392"/>
            <a:ext cx="1113085"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3776370"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057408"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28983"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2102764"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2418610"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25" name="吹き出し: 四角形 24">
            <a:extLst>
              <a:ext uri="{FF2B5EF4-FFF2-40B4-BE49-F238E27FC236}">
                <a16:creationId xmlns:a16="http://schemas.microsoft.com/office/drawing/2014/main" id="{CB406F91-5415-FC75-7174-ABBC8AFF7F35}"/>
              </a:ext>
            </a:extLst>
          </p:cNvPr>
          <p:cNvSpPr/>
          <p:nvPr/>
        </p:nvSpPr>
        <p:spPr>
          <a:xfrm>
            <a:off x="927281" y="6203469"/>
            <a:ext cx="1657382" cy="40605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E78BE908-79DA-0799-D308-4272F7A6B8B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3705ED1C-E9E8-67E3-C9A8-8D8150D06842}"/>
              </a:ext>
            </a:extLst>
          </p:cNvPr>
          <p:cNvSpPr/>
          <p:nvPr/>
        </p:nvSpPr>
        <p:spPr>
          <a:xfrm>
            <a:off x="2484520" y="264518"/>
            <a:ext cx="4512628"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3-3.</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33" name="吹き出し: 四角形 32">
            <a:extLst>
              <a:ext uri="{FF2B5EF4-FFF2-40B4-BE49-F238E27FC236}">
                <a16:creationId xmlns:a16="http://schemas.microsoft.com/office/drawing/2014/main" id="{C060440C-5422-19E5-F503-E5FDBFCC74AA}"/>
              </a:ext>
            </a:extLst>
          </p:cNvPr>
          <p:cNvSpPr/>
          <p:nvPr/>
        </p:nvSpPr>
        <p:spPr>
          <a:xfrm>
            <a:off x="6775709" y="3298747"/>
            <a:ext cx="2566154" cy="507412"/>
          </a:xfrm>
          <a:prstGeom prst="wedgeRectCallout">
            <a:avLst>
              <a:gd name="adj1" fmla="val 34505"/>
              <a:gd name="adj2" fmla="val -65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indent="0">
              <a:lnSpc>
                <a:spcPct val="100000"/>
              </a:lnSpc>
              <a:buNone/>
            </a:pPr>
            <a:r>
              <a:rPr lang="ja-JP" altLang="en-US" sz="1000">
                <a:solidFill>
                  <a:schemeClr val="tx2"/>
                </a:solidFill>
              </a:rPr>
              <a:t>事業実施期間が交付決定日から３年間（ただし最長でも</a:t>
            </a:r>
            <a:r>
              <a:rPr lang="en-US" altLang="ja-JP" sz="1000">
                <a:solidFill>
                  <a:schemeClr val="tx2"/>
                </a:solidFill>
              </a:rPr>
              <a:t>2029</a:t>
            </a:r>
            <a:r>
              <a:rPr lang="ja-JP" altLang="en-US" sz="1000">
                <a:solidFill>
                  <a:schemeClr val="tx2"/>
                </a:solidFill>
              </a:rPr>
              <a:t>年</a:t>
            </a:r>
            <a:r>
              <a:rPr lang="en-US" altLang="ja-JP" sz="1000">
                <a:solidFill>
                  <a:schemeClr val="tx2"/>
                </a:solidFill>
              </a:rPr>
              <a:t>2</a:t>
            </a:r>
            <a:r>
              <a:rPr lang="ja-JP" altLang="en-US" sz="1000">
                <a:solidFill>
                  <a:schemeClr val="tx2"/>
                </a:solidFill>
              </a:rPr>
              <a:t>月末日まで）となることを踏まえ、事業終了の時期を設定してください</a:t>
            </a:r>
          </a:p>
        </p:txBody>
      </p:sp>
    </p:spTree>
    <p:extLst>
      <p:ext uri="{BB962C8B-B14F-4D97-AF65-F5344CB8AC3E}">
        <p14:creationId xmlns:p14="http://schemas.microsoft.com/office/powerpoint/2010/main" val="613886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7000"/>
            <a:ext cx="4981575" cy="295658"/>
          </a:xfrm>
          <a:prstGeom prst="wedgeRectCallout">
            <a:avLst>
              <a:gd name="adj1" fmla="val -52492"/>
              <a:gd name="adj2" fmla="val -23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申請者（共同申請者を含む）が実証対象の技術やサービスを確立した経緯を明記してください</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8" name="吹き出し: 四角形 7">
            <a:extLst>
              <a:ext uri="{FF2B5EF4-FFF2-40B4-BE49-F238E27FC236}">
                <a16:creationId xmlns:a16="http://schemas.microsoft.com/office/drawing/2014/main" id="{CBB2CF98-2371-2DE6-4606-75C7B67AF0C0}"/>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9" name="吹き出し: 四角形 8">
            <a:extLst>
              <a:ext uri="{FF2B5EF4-FFF2-40B4-BE49-F238E27FC236}">
                <a16:creationId xmlns:a16="http://schemas.microsoft.com/office/drawing/2014/main" id="{10DA2297-A045-350C-4BAC-C54EB339B4F2}"/>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0" name="吹き出し: 四角形 9">
            <a:extLst>
              <a:ext uri="{FF2B5EF4-FFF2-40B4-BE49-F238E27FC236}">
                <a16:creationId xmlns:a16="http://schemas.microsoft.com/office/drawing/2014/main" id="{4AAAC17A-1B9D-6837-2506-29049FBA36F3}"/>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3" name="吹き出し: 四角形 12">
            <a:extLst>
              <a:ext uri="{FF2B5EF4-FFF2-40B4-BE49-F238E27FC236}">
                <a16:creationId xmlns:a16="http://schemas.microsoft.com/office/drawing/2014/main" id="{E8AC85D6-ACE4-9623-3AB5-DF7F32A662FF}"/>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4" name="正方形/長方形 13">
            <a:extLst>
              <a:ext uri="{FF2B5EF4-FFF2-40B4-BE49-F238E27FC236}">
                <a16:creationId xmlns:a16="http://schemas.microsoft.com/office/drawing/2014/main" id="{0D6C52DC-A453-592D-FC90-B784DB45A267}"/>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82127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1"/>
            <a:ext cx="4291977" cy="1294165"/>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sp>
        <p:nvSpPr>
          <p:cNvPr id="6" name="正方形/長方形 5">
            <a:extLst>
              <a:ext uri="{FF2B5EF4-FFF2-40B4-BE49-F238E27FC236}">
                <a16:creationId xmlns:a16="http://schemas.microsoft.com/office/drawing/2014/main" id="{2175D068-6358-9F35-212E-EFF724323C3E}"/>
              </a:ext>
            </a:extLst>
          </p:cNvPr>
          <p:cNvSpPr/>
          <p:nvPr/>
        </p:nvSpPr>
        <p:spPr>
          <a:xfrm>
            <a:off x="5099972" y="183793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5099972" y="301274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5099972" y="418756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5099972" y="536237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6041967" y="183793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6041967" y="301274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6041967" y="418756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6041967" y="536237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3543297"/>
            <a:ext cx="4617556" cy="3046280"/>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959412" y="2154207"/>
            <a:ext cx="3883501" cy="1314153"/>
          </a:xfrm>
          <a:prstGeom prst="wedgeRectCallout">
            <a:avLst>
              <a:gd name="adj1" fmla="val -31861"/>
              <a:gd name="adj2" fmla="val -568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実施国における市場全体の伸びと、補助事業による売上の伸びの見通しを下記のグラフ等で記載の上、説明してください。実施国における市場分析が困難な場合、グローバル市場の分析を記載してください。あくまでも応募時点の認識で構いません</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chemeClr val="tx2"/>
                </a:solidFill>
              </a:rPr>
              <a:t>実施国政府からの要請や重点政策、政府間の協力枠組み</a:t>
            </a:r>
            <a:r>
              <a:rPr kumimoji="1" lang="ja-JP" altLang="en-US" sz="1000">
                <a:solidFill>
                  <a:schemeClr val="tx2"/>
                </a:solidFill>
              </a:rPr>
              <a:t>など、実施国における特筆すべきニーズがある場合はこちらに併せて記載してください</a:t>
            </a:r>
            <a:r>
              <a:rPr kumimoji="1" lang="en-US" altLang="ja-JP" sz="1000">
                <a:solidFill>
                  <a:schemeClr val="tx2"/>
                </a:solidFill>
              </a:rPr>
              <a:t>(A</a:t>
            </a:r>
            <a:r>
              <a:rPr kumimoji="1" lang="ja-JP" altLang="en-US" sz="1000">
                <a:solidFill>
                  <a:schemeClr val="tx2"/>
                </a:solidFill>
              </a:rPr>
              <a:t>国がドローンを用いたラストマイル輸送を促進する政策を推進しており、本ドローンの実証事業と整合的なケース等</a:t>
            </a:r>
            <a:r>
              <a:rPr kumimoji="1" lang="en-US" altLang="ja-JP" sz="1000">
                <a:solidFill>
                  <a:schemeClr val="tx2"/>
                </a:solidFill>
              </a:rPr>
              <a:t>)</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3" y="3657289"/>
            <a:ext cx="2672403"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pPr>
              <a:spcAft>
                <a:spcPts val="200"/>
              </a:spcAft>
            </a:pPr>
            <a:r>
              <a:rPr kumimoji="1" lang="ja-JP" altLang="en-US" sz="1000">
                <a:solidFill>
                  <a:schemeClr val="tx2"/>
                </a:solidFill>
              </a:rPr>
              <a:t>企業</a:t>
            </a:r>
            <a:r>
              <a:rPr kumimoji="1" lang="en-US" altLang="ja-JP" sz="1000">
                <a:solidFill>
                  <a:schemeClr val="tx2"/>
                </a:solidFill>
              </a:rPr>
              <a:t>B</a:t>
            </a:r>
            <a:r>
              <a:rPr kumimoji="1" lang="ja-JP" altLang="en-US" sz="1000">
                <a:solidFill>
                  <a:schemeClr val="tx2"/>
                </a:solidFill>
              </a:rPr>
              <a:t>は実施国にて</a:t>
            </a:r>
            <a:r>
              <a:rPr kumimoji="1" lang="en-US" altLang="ja-JP" sz="1000">
                <a:solidFill>
                  <a:schemeClr val="tx2"/>
                </a:solidFill>
              </a:rPr>
              <a:t>XX</a:t>
            </a:r>
            <a:r>
              <a:rPr kumimoji="1" lang="ja-JP" altLang="en-US" sz="1000">
                <a:solidFill>
                  <a:schemeClr val="tx2"/>
                </a:solidFill>
              </a:rPr>
              <a:t>技術を用いた製品の展開を開始しており、既に売上</a:t>
            </a:r>
            <a:r>
              <a:rPr kumimoji="1" lang="en-US" altLang="ja-JP" sz="1000">
                <a:solidFill>
                  <a:schemeClr val="tx2"/>
                </a:solidFill>
              </a:rPr>
              <a:t>XX</a:t>
            </a:r>
            <a:r>
              <a:rPr kumimoji="1" lang="ja-JP" altLang="en-US" sz="1000">
                <a:solidFill>
                  <a:schemeClr val="tx2"/>
                </a:solidFill>
              </a:rPr>
              <a:t>円（市場シェアの○○％）を占めている。当社と比較すると、提供価値の希少性の観点では</a:t>
            </a:r>
            <a:r>
              <a:rPr kumimoji="1" lang="en-US" altLang="ja-JP" sz="1000">
                <a:solidFill>
                  <a:schemeClr val="tx2"/>
                </a:solidFill>
              </a:rPr>
              <a:t>XX</a:t>
            </a:r>
            <a:r>
              <a:rPr kumimoji="1" lang="ja-JP" altLang="en-US" sz="1000">
                <a:solidFill>
                  <a:schemeClr val="tx2"/>
                </a:solidFill>
              </a:rPr>
              <a:t>の理由から当社が優位といえる。また、技術の模倣性の観点からも、</a:t>
            </a:r>
            <a:r>
              <a:rPr kumimoji="1" lang="en-US" altLang="ja-JP" sz="1000">
                <a:solidFill>
                  <a:schemeClr val="tx2"/>
                </a:solidFill>
              </a:rPr>
              <a:t>XX</a:t>
            </a:r>
            <a:r>
              <a:rPr kumimoji="1" lang="ja-JP" altLang="en-US" sz="1000">
                <a:solidFill>
                  <a:schemeClr val="tx2"/>
                </a:solidFill>
              </a:rPr>
              <a:t>という理由から当社の技術が上回る</a:t>
            </a:r>
            <a:endParaRPr kumimoji="1" lang="en-US" altLang="ja-JP" sz="100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3" y="1495322"/>
            <a:ext cx="2672409" cy="1604929"/>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dirty="0">
                <a:solidFill>
                  <a:schemeClr val="tx2"/>
                </a:solidFill>
              </a:rPr>
              <a:t>実施国や、実施国への進出が進んでいる国内外の競合企業を列挙した上で、自社の優位性を簡潔に記載してください</a:t>
            </a:r>
            <a:endParaRPr kumimoji="1" lang="en-US" altLang="ja-JP" sz="1000" dirty="0">
              <a:solidFill>
                <a:schemeClr val="tx2"/>
              </a:solidFill>
            </a:endParaRPr>
          </a:p>
          <a:p>
            <a:pPr marL="171450" indent="-171450">
              <a:spcAft>
                <a:spcPts val="200"/>
              </a:spcAft>
              <a:buFont typeface="Arial" panose="020B0604020202020204" pitchFamily="34" charset="0"/>
              <a:buChar char="•"/>
            </a:pPr>
            <a:r>
              <a:rPr kumimoji="1" lang="ja-JP" altLang="en-US" sz="1000" dirty="0">
                <a:solidFill>
                  <a:schemeClr val="tx2"/>
                </a:solidFill>
              </a:rPr>
              <a:t>実施国における市場分析が困難な場合、　　グローバル市場での競合企業の分析を記載してください</a:t>
            </a:r>
            <a:endParaRPr kumimoji="1" lang="en-US" altLang="ja-JP" sz="1000" dirty="0">
              <a:solidFill>
                <a:schemeClr val="tx2"/>
              </a:solidFill>
            </a:endParaRPr>
          </a:p>
          <a:p>
            <a:pPr>
              <a:spcAft>
                <a:spcPts val="200"/>
              </a:spcAft>
            </a:pPr>
            <a:r>
              <a:rPr kumimoji="1" lang="en-US" altLang="ja-JP" sz="1000" dirty="0">
                <a:solidFill>
                  <a:schemeClr val="tx2"/>
                </a:solidFill>
              </a:rPr>
              <a:t>※</a:t>
            </a:r>
            <a:r>
              <a:rPr kumimoji="1" lang="ja-JP" altLang="en-US" sz="1000" dirty="0">
                <a:solidFill>
                  <a:schemeClr val="tx2"/>
                </a:solidFill>
              </a:rPr>
              <a:t>今後競合となる可能性がある企業等も含めて記載いただくことも可能です</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必要に応じて記載欄を増減させても構いません</a:t>
            </a:r>
            <a:endParaRPr kumimoji="1" lang="en-US" altLang="ja-JP" sz="1000" dirty="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5777086"/>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350574" y="541653"/>
            <a:ext cx="3874288" cy="550800"/>
          </a:xfrm>
          <a:prstGeom prst="wedgeRectCallout">
            <a:avLst>
              <a:gd name="adj1" fmla="val -38048"/>
              <a:gd name="adj2" fmla="val -6091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a:solidFill>
                <a:schemeClr val="tx2"/>
              </a:solidFill>
            </a:endParaRPr>
          </a:p>
        </p:txBody>
      </p:sp>
      <p:sp>
        <p:nvSpPr>
          <p:cNvPr id="47" name="吹き出し: 四角形 46">
            <a:extLst>
              <a:ext uri="{FF2B5EF4-FFF2-40B4-BE49-F238E27FC236}">
                <a16:creationId xmlns:a16="http://schemas.microsoft.com/office/drawing/2014/main" id="{A7834D0E-2539-4F89-EC72-08CD990265F5}"/>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a:t>
            </a:r>
            <a:r>
              <a:rPr kumimoji="1" lang="ja-JP" altLang="en-US" sz="100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a:solidFill>
                <a:schemeClr val="tx2"/>
              </a:solidFill>
              <a:latin typeface="Meiryo UI"/>
              <a:ea typeface="Meiryo UI"/>
            </a:endParaRPr>
          </a:p>
        </p:txBody>
      </p:sp>
      <p:sp>
        <p:nvSpPr>
          <p:cNvPr id="35" name="正方形/長方形 34">
            <a:extLst>
              <a:ext uri="{FF2B5EF4-FFF2-40B4-BE49-F238E27FC236}">
                <a16:creationId xmlns:a16="http://schemas.microsoft.com/office/drawing/2014/main" id="{6887AFBA-EEB4-7C40-661E-F983CE5E70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7" name="吹き出し: 四角形 56">
            <a:extLst>
              <a:ext uri="{FF2B5EF4-FFF2-40B4-BE49-F238E27FC236}">
                <a16:creationId xmlns:a16="http://schemas.microsoft.com/office/drawing/2014/main" id="{7C3056B4-B262-8340-2C24-A3E90233B31D}"/>
              </a:ext>
            </a:extLst>
          </p:cNvPr>
          <p:cNvSpPr/>
          <p:nvPr/>
        </p:nvSpPr>
        <p:spPr>
          <a:xfrm>
            <a:off x="2484520" y="264518"/>
            <a:ext cx="4651776"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3-5.</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2797314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BA1E1-C0C7-710D-BFC4-3D699F20CD1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08E33A1-F28C-BFAB-65B7-F81922CF37E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738F9D2-8E1A-0872-D284-E0C619A9EF4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29" name="正方形/長方形 28">
            <a:extLst>
              <a:ext uri="{FF2B5EF4-FFF2-40B4-BE49-F238E27FC236}">
                <a16:creationId xmlns:a16="http://schemas.microsoft.com/office/drawing/2014/main" id="{A89593E0-BB98-61F7-8AA9-A82C7BE6CF7E}"/>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sp>
        <p:nvSpPr>
          <p:cNvPr id="30" name="吹き出し: 四角形 29">
            <a:extLst>
              <a:ext uri="{FF2B5EF4-FFF2-40B4-BE49-F238E27FC236}">
                <a16:creationId xmlns:a16="http://schemas.microsoft.com/office/drawing/2014/main" id="{04725755-9E2B-7378-DF0A-9D3E692DA9A3}"/>
              </a:ext>
            </a:extLst>
          </p:cNvPr>
          <p:cNvSpPr/>
          <p:nvPr/>
        </p:nvSpPr>
        <p:spPr>
          <a:xfrm>
            <a:off x="3504085" y="1381701"/>
            <a:ext cx="5890740" cy="409281"/>
          </a:xfrm>
          <a:prstGeom prst="wedgeRectCallout">
            <a:avLst>
              <a:gd name="adj1" fmla="val -54533"/>
              <a:gd name="adj2" fmla="val 202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自社の経営・事業に影響を与える外部環境について、社会・自然災害・政治・法・その他の観点で記載してください。</a:t>
            </a:r>
            <a:endParaRPr kumimoji="1" lang="en-US" altLang="ja-JP" sz="1000">
              <a:solidFill>
                <a:schemeClr val="tx2"/>
              </a:solidFill>
            </a:endParaRPr>
          </a:p>
          <a:p>
            <a:r>
              <a:rPr kumimoji="1" lang="ja-JP" altLang="en-US" sz="1000">
                <a:solidFill>
                  <a:schemeClr val="tx2"/>
                </a:solidFill>
              </a:rPr>
              <a:t>また、補助事業の実施及び商業化に向けた課題・リスクの記載を含めた上で、考えられる対応策を記載してください</a:t>
            </a:r>
          </a:p>
        </p:txBody>
      </p:sp>
      <p:sp>
        <p:nvSpPr>
          <p:cNvPr id="20" name="吹き出し: 四角形 19">
            <a:extLst>
              <a:ext uri="{FF2B5EF4-FFF2-40B4-BE49-F238E27FC236}">
                <a16:creationId xmlns:a16="http://schemas.microsoft.com/office/drawing/2014/main" id="{C88B8FEC-04C2-6ECB-C95C-7F41585C27B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a:solidFill>
                <a:schemeClr val="tx2"/>
              </a:solidFill>
              <a:latin typeface="Meiryo UI"/>
              <a:ea typeface="Meiryo UI"/>
            </a:endParaRPr>
          </a:p>
        </p:txBody>
      </p:sp>
      <p:sp>
        <p:nvSpPr>
          <p:cNvPr id="21" name="吹き出し: 四角形 20">
            <a:extLst>
              <a:ext uri="{FF2B5EF4-FFF2-40B4-BE49-F238E27FC236}">
                <a16:creationId xmlns:a16="http://schemas.microsoft.com/office/drawing/2014/main" id="{B8ED8515-45BD-B51E-E7EE-B9BF7228EAE7}"/>
              </a:ext>
            </a:extLst>
          </p:cNvPr>
          <p:cNvSpPr/>
          <p:nvPr/>
        </p:nvSpPr>
        <p:spPr>
          <a:xfrm>
            <a:off x="169491" y="538610"/>
            <a:ext cx="4234496" cy="424776"/>
          </a:xfrm>
          <a:prstGeom prst="wedgeRectCallout">
            <a:avLst>
              <a:gd name="adj1" fmla="val -34990"/>
              <a:gd name="adj2" fmla="val -654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311BF696-8D11-7066-B644-8863723365A1}"/>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a:t>
            </a:r>
          </a:p>
        </p:txBody>
      </p:sp>
      <p:sp>
        <p:nvSpPr>
          <p:cNvPr id="31" name="正方形/長方形 30">
            <a:extLst>
              <a:ext uri="{FF2B5EF4-FFF2-40B4-BE49-F238E27FC236}">
                <a16:creationId xmlns:a16="http://schemas.microsoft.com/office/drawing/2014/main" id="{A5A483F8-75B7-C3A8-E0FF-FAC423B03484}"/>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自然災害</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7B20FFB0-31A1-FB5A-1B9C-6F869CD371C5}"/>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3" name="正方形/長方形 32">
            <a:extLst>
              <a:ext uri="{FF2B5EF4-FFF2-40B4-BE49-F238E27FC236}">
                <a16:creationId xmlns:a16="http://schemas.microsoft.com/office/drawing/2014/main" id="{1B770C44-4417-2678-7E6F-EF9CC5D1FFC0}"/>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717217F-945C-E326-F793-2FE814C40947}"/>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BB5BC3A1-2B63-87A7-8646-1CC53253DA86}"/>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A5D3DE4F-4C6B-86E7-0F9F-FBF4426B07BC}"/>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535CA681-CDEF-9A3E-4444-3D7C913AD520}"/>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5139323-D818-92BD-C682-D0675DD6B03F}"/>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5EB5F4F1-0132-C356-2DD3-9D5DCE46A070}"/>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6822C8C8-DA43-1A36-B23E-F3EE8204E27A}"/>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B3F407BF-BBCC-FA96-BBEB-6BA008102305}"/>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2EFE19F-E92B-C1FD-F06A-0A74D2AC7437}"/>
              </a:ext>
            </a:extLst>
          </p:cNvPr>
          <p:cNvSpPr/>
          <p:nvPr/>
        </p:nvSpPr>
        <p:spPr>
          <a:xfrm>
            <a:off x="1650341"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4AC4604-D613-2B7D-3101-8ACF9F1FB33E}"/>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8591014-88AD-9E58-9CCB-7D294D48DB61}"/>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06889488-1A70-05E3-7EA6-F1EA325F6879}"/>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19BD5F71-9E3C-B9CF-47CC-2D3CB4FDCAA0}"/>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95FDBBB3-FDF3-50A0-84A3-03802E74F3B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9" name="吹き出し: 四角形 8">
            <a:extLst>
              <a:ext uri="{FF2B5EF4-FFF2-40B4-BE49-F238E27FC236}">
                <a16:creationId xmlns:a16="http://schemas.microsoft.com/office/drawing/2014/main" id="{DFC1F9F0-AAFB-8AB5-D536-66C042FEF85F}"/>
              </a:ext>
            </a:extLst>
          </p:cNvPr>
          <p:cNvSpPr/>
          <p:nvPr/>
        </p:nvSpPr>
        <p:spPr>
          <a:xfrm>
            <a:off x="2484520" y="264518"/>
            <a:ext cx="4597216"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3-5.</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1994832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 </a:t>
            </a:r>
            <a:r>
              <a:rPr kumimoji="1" lang="en-US" altLang="ja-JP"/>
              <a:t>1/x</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実施体制概要</a:t>
            </a:r>
          </a:p>
        </p:txBody>
      </p:sp>
      <p:grpSp>
        <p:nvGrpSpPr>
          <p:cNvPr id="16" name="グループ化 15">
            <a:extLst>
              <a:ext uri="{FF2B5EF4-FFF2-40B4-BE49-F238E27FC236}">
                <a16:creationId xmlns:a16="http://schemas.microsoft.com/office/drawing/2014/main" id="{500F61B3-7E96-A7BE-9902-288651D37883}"/>
              </a:ext>
            </a:extLst>
          </p:cNvPr>
          <p:cNvGrpSpPr/>
          <p:nvPr/>
        </p:nvGrpSpPr>
        <p:grpSpPr>
          <a:xfrm>
            <a:off x="510777" y="1881455"/>
            <a:ext cx="8884050" cy="1547545"/>
            <a:chOff x="719963" y="1881455"/>
            <a:chExt cx="8596052" cy="1547545"/>
          </a:xfrm>
        </p:grpSpPr>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2" name="正方形/長方形 71">
              <a:extLst>
                <a:ext uri="{FF2B5EF4-FFF2-40B4-BE49-F238E27FC236}">
                  <a16:creationId xmlns:a16="http://schemas.microsoft.com/office/drawing/2014/main" id="{FD3F1DE0-8726-938A-BC8E-99401703BCF0}"/>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sp>
        <p:nvSpPr>
          <p:cNvPr id="7" name="吹き出し: 四角形 6">
            <a:extLst>
              <a:ext uri="{FF2B5EF4-FFF2-40B4-BE49-F238E27FC236}">
                <a16:creationId xmlns:a16="http://schemas.microsoft.com/office/drawing/2014/main" id="{821FF75D-5265-BA48-0CEF-26983368336A}"/>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社と共同申請者の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社をはじめ、委託先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社、再々委託先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a:solidFill>
                <a:schemeClr val="tx2"/>
              </a:solidFill>
              <a:latin typeface="Meiryo UI"/>
              <a:ea typeface="Meiryo UI"/>
            </a:endParaRPr>
          </a:p>
        </p:txBody>
      </p:sp>
      <p:sp>
        <p:nvSpPr>
          <p:cNvPr id="3" name="正方形/長方形 2">
            <a:extLst>
              <a:ext uri="{FF2B5EF4-FFF2-40B4-BE49-F238E27FC236}">
                <a16:creationId xmlns:a16="http://schemas.microsoft.com/office/drawing/2014/main" id="{0825BF08-5B45-7A80-614C-FEA56C8C62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11,13,15</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aphicFrame>
        <p:nvGraphicFramePr>
          <p:cNvPr id="14" name="Content Placeholder 20">
            <a:extLst>
              <a:ext uri="{FF2B5EF4-FFF2-40B4-BE49-F238E27FC236}">
                <a16:creationId xmlns:a16="http://schemas.microsoft.com/office/drawing/2014/main" id="{ED0846DB-E118-82AE-3985-0AFB80337A0E}"/>
              </a:ext>
            </a:extLst>
          </p:cNvPr>
          <p:cNvGraphicFramePr>
            <a:graphicFrameLocks/>
          </p:cNvGraphicFramePr>
          <p:nvPr>
            <p:extLst>
              <p:ext uri="{D42A27DB-BD31-4B8C-83A1-F6EECF244321}">
                <p14:modId xmlns:p14="http://schemas.microsoft.com/office/powerpoint/2010/main" val="2694316666"/>
              </p:ext>
            </p:extLst>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a:solidFill>
                            <a:schemeClr val="bg1"/>
                          </a:solidFill>
                          <a:latin typeface="+mn-ea"/>
                          <a:ea typeface="+mn-ea"/>
                        </a:rPr>
                        <a:t>項番</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現地法人の有無・</a:t>
                      </a:r>
                      <a:endParaRPr lang="en-US" altLang="ja-JP" sz="105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現地事情に精通した人材</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再々委託先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E</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共同申請者の</a:t>
                      </a:r>
                      <a:br>
                        <a:rPr lang="en-US" altLang="ja-JP" sz="1050" b="0" baseline="0">
                          <a:solidFill>
                            <a:schemeClr val="tx2"/>
                          </a:solidFill>
                          <a:latin typeface="+mn-ea"/>
                          <a:ea typeface="+mn-ea"/>
                        </a:rPr>
                      </a:b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17" name="吹き出し: 四角形 16">
            <a:extLst>
              <a:ext uri="{FF2B5EF4-FFF2-40B4-BE49-F238E27FC236}">
                <a16:creationId xmlns:a16="http://schemas.microsoft.com/office/drawing/2014/main" id="{910FC51F-F0B9-CC33-AD3F-780753B5CEF5}"/>
              </a:ext>
            </a:extLst>
          </p:cNvPr>
          <p:cNvSpPr/>
          <p:nvPr/>
        </p:nvSpPr>
        <p:spPr>
          <a:xfrm>
            <a:off x="3151215" y="5726613"/>
            <a:ext cx="4035372" cy="645535"/>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18" name="吹き出し: 四角形 17">
            <a:extLst>
              <a:ext uri="{FF2B5EF4-FFF2-40B4-BE49-F238E27FC236}">
                <a16:creationId xmlns:a16="http://schemas.microsoft.com/office/drawing/2014/main" id="{10A3087C-4762-E2F2-C08A-1F0C76890E86}"/>
              </a:ext>
            </a:extLst>
          </p:cNvPr>
          <p:cNvSpPr/>
          <p:nvPr/>
        </p:nvSpPr>
        <p:spPr>
          <a:xfrm>
            <a:off x="5935218" y="2854110"/>
            <a:ext cx="3459607" cy="695226"/>
          </a:xfrm>
          <a:prstGeom prst="wedgeRectCallout">
            <a:avLst>
              <a:gd name="adj1" fmla="val -524"/>
              <a:gd name="adj2" fmla="val 69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該当事業者が現地法人を有する場合はその国名と企業・団体名を、現地事情に精通した人材を有する場合はその氏名</a:t>
            </a:r>
            <a:r>
              <a:rPr kumimoji="1" lang="en-US" altLang="ja-JP" sz="1000">
                <a:solidFill>
                  <a:schemeClr val="tx2"/>
                </a:solidFill>
              </a:rPr>
              <a:t>※</a:t>
            </a:r>
            <a:r>
              <a:rPr kumimoji="1" lang="ja-JP" altLang="en-US" sz="1000">
                <a:solidFill>
                  <a:schemeClr val="tx2"/>
                </a:solidFill>
              </a:rPr>
              <a:t>を「現地法人の有無・現地事情に精通した人材」欄に記載してください</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氏名以外の具体的な経歴は次スライドに記載してください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A2BC2474-8E4F-E66B-D6B0-0528DD1D0E5C}"/>
              </a:ext>
            </a:extLst>
          </p:cNvPr>
          <p:cNvSpPr/>
          <p:nvPr/>
        </p:nvSpPr>
        <p:spPr>
          <a:xfrm>
            <a:off x="5484441" y="4199403"/>
            <a:ext cx="1702146" cy="1404000"/>
          </a:xfrm>
          <a:prstGeom prst="wedgeRectCallout">
            <a:avLst>
              <a:gd name="adj1" fmla="val -32545"/>
              <a:gd name="adj2" fmla="val -735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特筆すべき専門性がある場合は「事業者の専門性」欄に明記してください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特に機器等の製造・輸出・販売</a:t>
            </a:r>
            <a:r>
              <a:rPr kumimoji="1" lang="en-US" altLang="ja-JP" sz="1000">
                <a:solidFill>
                  <a:schemeClr val="tx2"/>
                </a:solidFill>
              </a:rPr>
              <a:t>､EPC</a:t>
            </a:r>
            <a:r>
              <a:rPr kumimoji="1" lang="ja-JP" altLang="en-US" sz="1000">
                <a:solidFill>
                  <a:schemeClr val="tx2"/>
                </a:solidFill>
              </a:rPr>
              <a:t>や</a:t>
            </a:r>
            <a:r>
              <a:rPr kumimoji="1" lang="en-US" altLang="ja-JP" sz="1000">
                <a:solidFill>
                  <a:schemeClr val="tx2"/>
                </a:solidFill>
              </a:rPr>
              <a:t>O&amp;M</a:t>
            </a:r>
            <a:r>
              <a:rPr kumimoji="1" lang="ja-JP" altLang="en-US" sz="1000">
                <a:solidFill>
                  <a:schemeClr val="tx2"/>
                </a:solidFill>
              </a:rPr>
              <a:t>の実施</a:t>
            </a:r>
            <a:r>
              <a:rPr kumimoji="1" lang="en-US" altLang="ja-JP" sz="1000">
                <a:solidFill>
                  <a:schemeClr val="tx2"/>
                </a:solidFill>
              </a:rPr>
              <a:t>､</a:t>
            </a:r>
            <a:r>
              <a:rPr kumimoji="1" lang="ja-JP" altLang="en-US" sz="1000">
                <a:solidFill>
                  <a:schemeClr val="tx2"/>
                </a:solidFill>
              </a:rPr>
              <a:t>投資等を行うことが想定される企業についてはこの欄にその旨を明記ください</a:t>
            </a:r>
          </a:p>
        </p:txBody>
      </p:sp>
      <p:sp>
        <p:nvSpPr>
          <p:cNvPr id="22" name="吹き出し: 四角形 21">
            <a:extLst>
              <a:ext uri="{FF2B5EF4-FFF2-40B4-BE49-F238E27FC236}">
                <a16:creationId xmlns:a16="http://schemas.microsoft.com/office/drawing/2014/main" id="{EE6CA774-F181-A155-722C-B374F3879301}"/>
              </a:ext>
            </a:extLst>
          </p:cNvPr>
          <p:cNvSpPr/>
          <p:nvPr/>
        </p:nvSpPr>
        <p:spPr>
          <a:xfrm>
            <a:off x="3151215" y="4199402"/>
            <a:ext cx="1801586" cy="1404000"/>
          </a:xfrm>
          <a:prstGeom prst="wedgeRectCallout">
            <a:avLst>
              <a:gd name="adj1" fmla="val 1174"/>
              <a:gd name="adj2" fmla="val -736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事業全体の企画及び立案並びに根幹に関わる部分は、委託・外注することができませんので、ご留意ください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保有技術等の情報を適切に管理するための体制が構築されていることを明記してください</a:t>
            </a:r>
          </a:p>
        </p:txBody>
      </p:sp>
      <p:sp>
        <p:nvSpPr>
          <p:cNvPr id="19" name="吹き出し: 四角形 18">
            <a:extLst>
              <a:ext uri="{FF2B5EF4-FFF2-40B4-BE49-F238E27FC236}">
                <a16:creationId xmlns:a16="http://schemas.microsoft.com/office/drawing/2014/main" id="{5A38E452-6D12-9FEA-B337-734FA1AA9DE8}"/>
              </a:ext>
            </a:extLst>
          </p:cNvPr>
          <p:cNvSpPr/>
          <p:nvPr/>
        </p:nvSpPr>
        <p:spPr>
          <a:xfrm>
            <a:off x="2148117" y="1264812"/>
            <a:ext cx="6914789" cy="581055"/>
          </a:xfrm>
          <a:prstGeom prst="wedgeRectCallout">
            <a:avLst>
              <a:gd name="adj1" fmla="val -52982"/>
              <a:gd name="adj2" fmla="val 198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請負または委託契約については、再々委託先まで記載ください（ただし、税込み</a:t>
            </a:r>
            <a:r>
              <a:rPr kumimoji="1" lang="en-US" altLang="ja-JP" sz="1000">
                <a:solidFill>
                  <a:schemeClr val="tx2"/>
                </a:solidFill>
              </a:rPr>
              <a:t>100</a:t>
            </a:r>
            <a:r>
              <a:rPr kumimoji="1" lang="ja-JP" altLang="en-US" sz="1000">
                <a:solidFill>
                  <a:schemeClr val="tx2"/>
                </a:solidFill>
              </a:rPr>
              <a:t>万円以上の取引を行う予定の事業者に限る）</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グループ企業</a:t>
            </a:r>
            <a:r>
              <a:rPr kumimoji="1" lang="en-US" altLang="ja-JP" sz="1000">
                <a:solidFill>
                  <a:schemeClr val="tx2"/>
                </a:solidFill>
              </a:rPr>
              <a:t>(</a:t>
            </a:r>
            <a:r>
              <a:rPr kumimoji="1" lang="ja-JP" altLang="en-US" sz="1000">
                <a:solidFill>
                  <a:schemeClr val="tx2"/>
                </a:solidFill>
              </a:rPr>
              <a:t>補助事業事務処理マニュアル</a:t>
            </a:r>
            <a:r>
              <a:rPr kumimoji="1" lang="en-US" altLang="ja-JP" sz="1000">
                <a:solidFill>
                  <a:schemeClr val="tx2"/>
                </a:solidFill>
              </a:rPr>
              <a:t>34</a:t>
            </a:r>
            <a:r>
              <a:rPr kumimoji="1" lang="ja-JP" altLang="en-US" sz="1000">
                <a:solidFill>
                  <a:schemeClr val="tx2"/>
                </a:solidFill>
              </a:rPr>
              <a:t>ページに記載のグループ企業をいう。</a:t>
            </a:r>
            <a:r>
              <a:rPr kumimoji="1" lang="en-US" altLang="ja-JP" sz="1000">
                <a:solidFill>
                  <a:schemeClr val="tx2"/>
                </a:solidFill>
              </a:rPr>
              <a:t>)</a:t>
            </a:r>
            <a:r>
              <a:rPr kumimoji="1" lang="ja-JP" altLang="en-US" sz="1000">
                <a:solidFill>
                  <a:schemeClr val="tx2"/>
                </a:solidFill>
              </a:rPr>
              <a:t>との取引であることのみを選定理由とする委託、外注（再委託及びそれ以下の委託を含む）は認められません</a:t>
            </a:r>
          </a:p>
        </p:txBody>
      </p:sp>
      <p:sp>
        <p:nvSpPr>
          <p:cNvPr id="8" name="吹き出し: 四角形 7">
            <a:extLst>
              <a:ext uri="{FF2B5EF4-FFF2-40B4-BE49-F238E27FC236}">
                <a16:creationId xmlns:a16="http://schemas.microsoft.com/office/drawing/2014/main" id="{C8085E3F-7200-1720-185D-AFC325355D1E}"/>
              </a:ext>
            </a:extLst>
          </p:cNvPr>
          <p:cNvSpPr/>
          <p:nvPr/>
        </p:nvSpPr>
        <p:spPr>
          <a:xfrm>
            <a:off x="2261055" y="97475"/>
            <a:ext cx="4524058" cy="390114"/>
          </a:xfrm>
          <a:prstGeom prst="wedgeRectCallout">
            <a:avLst>
              <a:gd name="adj1" fmla="val -55170"/>
              <a:gd name="adj2" fmla="val 259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3-6.</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次スライドは複製可能ですが、本スライドの複製は認められません</a:t>
            </a:r>
            <a:endParaRPr kumimoji="1" lang="ja-JP" altLang="en-US" sz="1000" b="1">
              <a:solidFill>
                <a:schemeClr val="tx2"/>
              </a:solidFill>
            </a:endParaRPr>
          </a:p>
        </p:txBody>
      </p:sp>
      <p:sp>
        <p:nvSpPr>
          <p:cNvPr id="9" name="フローチャート: 結合子 8">
            <a:extLst>
              <a:ext uri="{FF2B5EF4-FFF2-40B4-BE49-F238E27FC236}">
                <a16:creationId xmlns:a16="http://schemas.microsoft.com/office/drawing/2014/main" id="{5A9C6CE0-6F4D-7FF6-C408-C3797C45A89D}"/>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フローチャート: 結合子 9">
            <a:extLst>
              <a:ext uri="{FF2B5EF4-FFF2-40B4-BE49-F238E27FC236}">
                <a16:creationId xmlns:a16="http://schemas.microsoft.com/office/drawing/2014/main" id="{6DDE50D4-5957-417C-D7EC-D29D875145ED}"/>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フローチャート: 結合子 10">
            <a:extLst>
              <a:ext uri="{FF2B5EF4-FFF2-40B4-BE49-F238E27FC236}">
                <a16:creationId xmlns:a16="http://schemas.microsoft.com/office/drawing/2014/main" id="{4632ABCE-52A7-3A50-1A34-057EF1F68CB9}"/>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フローチャート: 結合子 12">
            <a:extLst>
              <a:ext uri="{FF2B5EF4-FFF2-40B4-BE49-F238E27FC236}">
                <a16:creationId xmlns:a16="http://schemas.microsoft.com/office/drawing/2014/main" id="{FF58CB69-2B96-5F81-440B-2B32280927EF}"/>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5" name="フローチャート: 結合子 14">
            <a:extLst>
              <a:ext uri="{FF2B5EF4-FFF2-40B4-BE49-F238E27FC236}">
                <a16:creationId xmlns:a16="http://schemas.microsoft.com/office/drawing/2014/main" id="{860E45E3-17FE-EA4B-849B-B2C9481FB8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フローチャート: 結合子 22">
            <a:extLst>
              <a:ext uri="{FF2B5EF4-FFF2-40B4-BE49-F238E27FC236}">
                <a16:creationId xmlns:a16="http://schemas.microsoft.com/office/drawing/2014/main" id="{0E46BDA6-8329-773D-703A-B13A778057E4}"/>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フローチャート: 結合子 23">
            <a:extLst>
              <a:ext uri="{FF2B5EF4-FFF2-40B4-BE49-F238E27FC236}">
                <a16:creationId xmlns:a16="http://schemas.microsoft.com/office/drawing/2014/main" id="{E37998A8-FBB1-5303-6EB5-A40032E63521}"/>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5" name="フローチャート: 結合子 24">
            <a:extLst>
              <a:ext uri="{FF2B5EF4-FFF2-40B4-BE49-F238E27FC236}">
                <a16:creationId xmlns:a16="http://schemas.microsoft.com/office/drawing/2014/main" id="{F828392B-6471-2D15-702F-BD7B39A91ED8}"/>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6" name="フローチャート: 結合子 25">
            <a:extLst>
              <a:ext uri="{FF2B5EF4-FFF2-40B4-BE49-F238E27FC236}">
                <a16:creationId xmlns:a16="http://schemas.microsoft.com/office/drawing/2014/main" id="{86D30CDF-7BB0-0F62-87CA-EC1672EE2371}"/>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0" name="フローチャート: 結合子 29">
            <a:extLst>
              <a:ext uri="{FF2B5EF4-FFF2-40B4-BE49-F238E27FC236}">
                <a16:creationId xmlns:a16="http://schemas.microsoft.com/office/drawing/2014/main" id="{C2453838-B66D-0848-260E-8460BC7591C8}"/>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B207E4F1-A43C-7C36-1D03-DCE01E068B14}"/>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D6298162-476E-8871-63C8-67AD4BBAE3C4}"/>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5" name="フローチャート: 結合子 34">
            <a:extLst>
              <a:ext uri="{FF2B5EF4-FFF2-40B4-BE49-F238E27FC236}">
                <a16:creationId xmlns:a16="http://schemas.microsoft.com/office/drawing/2014/main" id="{70EA5E83-32EA-8B1F-28D7-F03DA09F9770}"/>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6" name="フローチャート: 結合子 35">
            <a:extLst>
              <a:ext uri="{FF2B5EF4-FFF2-40B4-BE49-F238E27FC236}">
                <a16:creationId xmlns:a16="http://schemas.microsoft.com/office/drawing/2014/main" id="{C60D3AA6-B2E5-DF21-A55B-9454141193BA}"/>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フローチャート: 結合子 36">
            <a:extLst>
              <a:ext uri="{FF2B5EF4-FFF2-40B4-BE49-F238E27FC236}">
                <a16:creationId xmlns:a16="http://schemas.microsoft.com/office/drawing/2014/main" id="{A43C44EC-990B-ADDE-5071-129068F6EF37}"/>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9" name="フローチャート: 結合子 38">
            <a:extLst>
              <a:ext uri="{FF2B5EF4-FFF2-40B4-BE49-F238E27FC236}">
                <a16:creationId xmlns:a16="http://schemas.microsoft.com/office/drawing/2014/main" id="{37291DD6-C0E6-431E-B3A8-51923E35AC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9ED61FF4-D906-0858-9A2F-AE64D1EF72A6}"/>
              </a:ext>
            </a:extLst>
          </p:cNvPr>
          <p:cNvSpPr/>
          <p:nvPr/>
        </p:nvSpPr>
        <p:spPr>
          <a:xfrm>
            <a:off x="314941" y="5612387"/>
            <a:ext cx="967480" cy="522228"/>
          </a:xfrm>
          <a:prstGeom prst="wedgeRectCallout">
            <a:avLst>
              <a:gd name="adj1" fmla="val 1174"/>
              <a:gd name="adj2" fmla="val -736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上記の体制表と対応する番号を記載してください</a:t>
            </a:r>
          </a:p>
        </p:txBody>
      </p:sp>
      <p:sp>
        <p:nvSpPr>
          <p:cNvPr id="6" name="正方形/長方形 5">
            <a:extLst>
              <a:ext uri="{FF2B5EF4-FFF2-40B4-BE49-F238E27FC236}">
                <a16:creationId xmlns:a16="http://schemas.microsoft.com/office/drawing/2014/main" id="{F16C80F6-C249-0513-2D0A-465D2FB635CA}"/>
              </a:ext>
            </a:extLst>
          </p:cNvPr>
          <p:cNvSpPr>
            <a:spLocks noChangeAspect="1"/>
          </p:cNvSpPr>
          <p:nvPr/>
        </p:nvSpPr>
        <p:spPr bwMode="white">
          <a:xfrm>
            <a:off x="1751673" y="2981792"/>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
        <p:nvSpPr>
          <p:cNvPr id="28" name="吹き出し: 四角形 27">
            <a:extLst>
              <a:ext uri="{FF2B5EF4-FFF2-40B4-BE49-F238E27FC236}">
                <a16:creationId xmlns:a16="http://schemas.microsoft.com/office/drawing/2014/main" id="{F0D1DE8F-C0D6-0E40-DF0F-57CF0632D149}"/>
              </a:ext>
            </a:extLst>
          </p:cNvPr>
          <p:cNvSpPr/>
          <p:nvPr/>
        </p:nvSpPr>
        <p:spPr>
          <a:xfrm>
            <a:off x="2533002" y="2730571"/>
            <a:ext cx="2335009" cy="569072"/>
          </a:xfrm>
          <a:prstGeom prst="wedgeRectCallout">
            <a:avLst>
              <a:gd name="adj1" fmla="val -54801"/>
              <a:gd name="adj2" fmla="val -22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実施体制に未設立の法人を含む場合には、該当の事業者の右上に「未設立法人」のオブジェクトを貼付してください</a:t>
            </a:r>
            <a:endParaRPr kumimoji="1" lang="en-US" altLang="ja-JP" sz="1000">
              <a:solidFill>
                <a:schemeClr val="tx2"/>
              </a:solidFill>
            </a:endParaRPr>
          </a:p>
        </p:txBody>
      </p:sp>
    </p:spTree>
    <p:extLst>
      <p:ext uri="{BB962C8B-B14F-4D97-AF65-F5344CB8AC3E}">
        <p14:creationId xmlns:p14="http://schemas.microsoft.com/office/powerpoint/2010/main" val="400988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様式２ 事業計画書作成における留意事項</a:t>
            </a:r>
            <a:endParaRPr kumimoji="1" lang="en-US" altLang="ja-JP"/>
          </a:p>
          <a:p>
            <a:r>
              <a:rPr kumimoji="1" lang="en-US" altLang="ja-JP" b="1">
                <a:solidFill>
                  <a:srgbClr val="C00000"/>
                </a:solidFill>
              </a:rPr>
              <a:t>【</a:t>
            </a:r>
            <a:r>
              <a:rPr kumimoji="1" lang="ja-JP" altLang="en-US" b="1">
                <a:solidFill>
                  <a:srgbClr val="C00000"/>
                </a:solidFill>
              </a:rPr>
              <a:t>本スライドは提出前に削除してください</a:t>
            </a:r>
            <a:r>
              <a:rPr kumimoji="1" lang="en-US" altLang="ja-JP" b="1">
                <a:solidFill>
                  <a:srgbClr val="C00000"/>
                </a:solidFill>
              </a:rPr>
              <a:t>】</a:t>
            </a:r>
            <a:endParaRPr kumimoji="1" lang="ja-JP" altLang="en-US" b="1">
              <a:solidFill>
                <a:srgbClr val="C00000"/>
              </a:solidFill>
            </a:endParaRPr>
          </a:p>
        </p:txBody>
      </p:sp>
      <p:sp>
        <p:nvSpPr>
          <p:cNvPr id="4" name="テキスト プレースホルダー 3">
            <a:extLst>
              <a:ext uri="{FF2B5EF4-FFF2-40B4-BE49-F238E27FC236}">
                <a16:creationId xmlns:a16="http://schemas.microsoft.com/office/drawing/2014/main" id="{33E6DD46-5B24-3A66-D10F-9A57D005662E}"/>
              </a:ext>
            </a:extLst>
          </p:cNvPr>
          <p:cNvSpPr>
            <a:spLocks noGrp="1"/>
          </p:cNvSpPr>
          <p:nvPr>
            <p:ph type="body" sz="quarter" idx="17"/>
          </p:nvPr>
        </p:nvSpPr>
        <p:spPr/>
        <p:txBody>
          <a:bodyPr/>
          <a:lstStyle/>
          <a:p>
            <a:endParaRPr kumimoji="1" lang="ja-JP" altLang="en-US"/>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723292"/>
            <a:ext cx="8891587" cy="4530576"/>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a:t>本資料に記載している項目に必要情報を入力し、「様式２ 事業計画書」を作成してください。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申請にあたっては、</a:t>
            </a:r>
            <a:r>
              <a:rPr kumimoji="1" lang="en-US" altLang="ja-JP" sz="1400" b="1">
                <a:solidFill>
                  <a:srgbClr val="C00000"/>
                </a:solidFill>
              </a:rPr>
              <a:t>PDF</a:t>
            </a:r>
            <a:r>
              <a:rPr kumimoji="1" lang="ja-JP" altLang="en-US" sz="1400" b="1">
                <a:solidFill>
                  <a:srgbClr val="C00000"/>
                </a:solidFill>
              </a:rPr>
              <a:t>形式に変換した上で提出してください</a:t>
            </a:r>
            <a:r>
              <a:rPr kumimoji="1" lang="ja-JP" altLang="en-US" sz="1400">
                <a:solidFill>
                  <a:srgbClr val="C00000"/>
                </a:solidFill>
              </a:rPr>
              <a:t>。</a:t>
            </a:r>
            <a:endParaRPr kumimoji="1" lang="en-US" altLang="ja-JP"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目次に示した各スライドのタイトル・順番の変更はできません。</a:t>
            </a:r>
            <a:endParaRPr kumimoji="1" lang="ja-JP" altLang="en-US"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原則として、各記載項目のスライドを増やすことは認められません</a:t>
            </a:r>
            <a:r>
              <a:rPr kumimoji="1" lang="ja-JP" altLang="en-US" sz="1400" b="1">
                <a:solidFill>
                  <a:srgbClr val="FF0000"/>
                </a:solidFill>
              </a:rPr>
              <a:t>。</a:t>
            </a:r>
            <a:r>
              <a:rPr kumimoji="1" lang="ja-JP" altLang="en-US" sz="140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a:t>各スライドにおいて、資料の体裁（文字サイズ、図の大きさ）・分量を変えること（既存の中期経営計画・経営ビジョン等の引用・挿入等を含む）は可能です。具体的な例として、</a:t>
            </a:r>
            <a:r>
              <a:rPr kumimoji="1" lang="en-US" altLang="ja-JP" sz="1400"/>
              <a:t>17</a:t>
            </a:r>
            <a:r>
              <a:rPr kumimoji="1" lang="ja-JP" altLang="en-US" sz="1400"/>
              <a:t>ページに市場分析に係るグラフをフォーマットとして記載しておりますが、このグラフは整理方法の一例として掲載しておりますので、各象限・軸等を加筆・変更したり、別の形式で整理したりしても構いません。ただし、</a:t>
            </a:r>
            <a:r>
              <a:rPr kumimoji="1" lang="ja-JP" altLang="en-US" sz="1400" b="1">
                <a:solidFill>
                  <a:srgbClr val="C00000"/>
                </a:solidFill>
              </a:rPr>
              <a:t>各スライドの記載ガイドについて十分な言及がない場合や、各スライドの記載項目を変更・削除された場合は、審査において十分に評価されない可能性があります。ご留意ください。</a:t>
            </a:r>
            <a:r>
              <a:rPr kumimoji="1" lang="ja-JP" altLang="en-US" sz="1400"/>
              <a:t>なお、事実・データ等の記載は、その出典を明記してください。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記載する数字は、様式２別添２事業計画書（別紙・</a:t>
            </a:r>
            <a:r>
              <a:rPr kumimoji="1" lang="en-GB" altLang="ja-JP" sz="1400"/>
              <a:t>Excel</a:t>
            </a:r>
            <a:r>
              <a:rPr kumimoji="1" lang="ja-JP" altLang="en-GB" sz="1400"/>
              <a:t>）</a:t>
            </a:r>
            <a:r>
              <a:rPr kumimoji="1" lang="ja-JP" altLang="en-US" sz="140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a:p>
          <a:p>
            <a:pPr marL="278606" indent="-278606">
              <a:lnSpc>
                <a:spcPct val="100000"/>
              </a:lnSpc>
              <a:spcBef>
                <a:spcPts val="0"/>
              </a:spcBef>
              <a:spcAft>
                <a:spcPts val="600"/>
              </a:spcAft>
              <a:buFont typeface="Arial" panose="020B0604020202020204" pitchFamily="34" charset="0"/>
              <a:buChar char="•"/>
            </a:pPr>
            <a:r>
              <a:rPr kumimoji="1" lang="ja-JP" altLang="en-US" sz="1400"/>
              <a:t>応募にあたっては、募集要領及び交付規程をご覧下さい。</a:t>
            </a:r>
            <a:r>
              <a:rPr kumimoji="1" lang="ja-JP" altLang="en-US" sz="1400" b="1">
                <a:solidFill>
                  <a:srgbClr val="C00000"/>
                </a:solidFill>
              </a:rPr>
              <a:t>審査の結果、採択された事業の実施にあたっては、募集要領及び交付規程の内容に従っていただくことが必要</a:t>
            </a:r>
            <a:r>
              <a:rPr kumimoji="1" lang="ja-JP" altLang="en-US" sz="1400"/>
              <a:t>です。</a:t>
            </a:r>
          </a:p>
          <a:p>
            <a:pPr>
              <a:spcBef>
                <a:spcPts val="0"/>
              </a:spcBef>
              <a:spcAft>
                <a:spcPts val="600"/>
              </a:spcAft>
            </a:pPr>
            <a:endParaRPr lang="ja-JP" altLang="en-US" sz="1400"/>
          </a:p>
        </p:txBody>
      </p:sp>
    </p:spTree>
    <p:extLst>
      <p:ext uri="{BB962C8B-B14F-4D97-AF65-F5344CB8AC3E}">
        <p14:creationId xmlns:p14="http://schemas.microsoft.com/office/powerpoint/2010/main" val="771153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C7E0B-9AFC-ADD3-F7C3-2BD46F1DE6C4}"/>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5257E849-A971-6B84-3AA6-D2C12892EA0D}"/>
              </a:ext>
            </a:extLst>
          </p:cNvPr>
          <p:cNvGrpSpPr/>
          <p:nvPr/>
        </p:nvGrpSpPr>
        <p:grpSpPr>
          <a:xfrm>
            <a:off x="812131" y="5335054"/>
            <a:ext cx="8582694" cy="1152005"/>
            <a:chOff x="812131" y="4634362"/>
            <a:chExt cx="8582694" cy="1152005"/>
          </a:xfrm>
        </p:grpSpPr>
        <p:grpSp>
          <p:nvGrpSpPr>
            <p:cNvPr id="94" name="グループ化 93">
              <a:extLst>
                <a:ext uri="{FF2B5EF4-FFF2-40B4-BE49-F238E27FC236}">
                  <a16:creationId xmlns:a16="http://schemas.microsoft.com/office/drawing/2014/main" id="{40241EF3-CD16-E34F-0468-4A12A28F75D2}"/>
                </a:ext>
              </a:extLst>
            </p:cNvPr>
            <p:cNvGrpSpPr/>
            <p:nvPr/>
          </p:nvGrpSpPr>
          <p:grpSpPr>
            <a:xfrm>
              <a:off x="812131" y="4634362"/>
              <a:ext cx="8582694" cy="1152005"/>
              <a:chOff x="812131" y="3425689"/>
              <a:chExt cx="8582694" cy="1341951"/>
            </a:xfrm>
          </p:grpSpPr>
          <p:sp>
            <p:nvSpPr>
              <p:cNvPr id="96" name="AutoShape 48">
                <a:extLst>
                  <a:ext uri="{FF2B5EF4-FFF2-40B4-BE49-F238E27FC236}">
                    <a16:creationId xmlns:a16="http://schemas.microsoft.com/office/drawing/2014/main" id="{3A251660-BBA4-C84B-36F8-50FF21AD678A}"/>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アドバイザー</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solidFill>
                      <a:prstClr val="black"/>
                    </a:solidFill>
                    <a:latin typeface="+mn-ea"/>
                    <a:cs typeface="Arial"/>
                  </a:rPr>
                  <a:t>現地</a:t>
                </a:r>
                <a:r>
                  <a:rPr kumimoji="1" lang="en-US" altLang="ja-JP" sz="1050">
                    <a:solidFill>
                      <a:prstClr val="black"/>
                    </a:solidFill>
                    <a:latin typeface="+mn-ea"/>
                    <a:cs typeface="Arial"/>
                  </a:rPr>
                  <a:t>X</a:t>
                </a:r>
                <a:r>
                  <a:rPr kumimoji="1" lang="ja-JP" altLang="en-US" sz="1050">
                    <a:solidFill>
                      <a:prstClr val="black"/>
                    </a:solidFill>
                    <a:latin typeface="+mn-ea"/>
                    <a:cs typeface="Arial"/>
                  </a:rPr>
                  <a:t>国の</a:t>
                </a:r>
                <a:r>
                  <a:rPr kumimoji="1" lang="en-US" altLang="ja-JP" sz="1050">
                    <a:solidFill>
                      <a:prstClr val="black"/>
                    </a:solidFill>
                    <a:latin typeface="+mn-ea"/>
                    <a:cs typeface="Arial"/>
                  </a:rPr>
                  <a:t>XXX</a:t>
                </a:r>
                <a:r>
                  <a:rPr kumimoji="1" lang="ja-JP" altLang="en-US" sz="1050">
                    <a:solidFill>
                      <a:prstClr val="black"/>
                    </a:solidFill>
                    <a:latin typeface="+mn-ea"/>
                    <a:cs typeface="Arial"/>
                  </a:rPr>
                  <a:t>会社において、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97" name="AutoShape 48">
                <a:extLst>
                  <a:ext uri="{FF2B5EF4-FFF2-40B4-BE49-F238E27FC236}">
                    <a16:creationId xmlns:a16="http://schemas.microsoft.com/office/drawing/2014/main" id="{C1A4681E-83ED-FC3B-629A-11D259AFF7DB}"/>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田中</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四郎</a:t>
                </a:r>
              </a:p>
            </p:txBody>
          </p:sp>
          <p:sp>
            <p:nvSpPr>
              <p:cNvPr id="98" name="正方形/長方形 97">
                <a:extLst>
                  <a:ext uri="{FF2B5EF4-FFF2-40B4-BE49-F238E27FC236}">
                    <a16:creationId xmlns:a16="http://schemas.microsoft.com/office/drawing/2014/main" id="{B5151603-62CA-2070-994A-CE97B0E1849B}"/>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Ｘ担当要員</a:t>
                </a:r>
                <a:endParaRPr kumimoji="1" lang="en-US" altLang="ja-JP" sz="1050">
                  <a:solidFill>
                    <a:schemeClr val="tx1"/>
                  </a:solidFill>
                  <a:latin typeface="+mn-ea"/>
                </a:endParaRPr>
              </a:p>
            </p:txBody>
          </p:sp>
        </p:grpSp>
        <p:sp>
          <p:nvSpPr>
            <p:cNvPr id="95" name="正方形/長方形 94">
              <a:extLst>
                <a:ext uri="{FF2B5EF4-FFF2-40B4-BE49-F238E27FC236}">
                  <a16:creationId xmlns:a16="http://schemas.microsoft.com/office/drawing/2014/main" id="{70929CEB-3016-325D-49EA-00E0E463BF3B}"/>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2" name="テキスト プレースホルダー 1">
            <a:extLst>
              <a:ext uri="{FF2B5EF4-FFF2-40B4-BE49-F238E27FC236}">
                <a16:creationId xmlns:a16="http://schemas.microsoft.com/office/drawing/2014/main" id="{78504683-8E12-F806-DACD-90B2005A213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16F71D-3827-D33D-01C2-5E2846100F49}"/>
              </a:ext>
            </a:extLst>
          </p:cNvPr>
          <p:cNvSpPr>
            <a:spLocks noGrp="1"/>
          </p:cNvSpPr>
          <p:nvPr>
            <p:ph type="body" sz="quarter" idx="17"/>
          </p:nvPr>
        </p:nvSpPr>
        <p:spPr/>
        <p:txBody>
          <a:bodyPr/>
          <a:lstStyle/>
          <a:p>
            <a:r>
              <a:rPr kumimoji="1" lang="en-GB"/>
              <a:t>3-6. </a:t>
            </a:r>
            <a:r>
              <a:rPr kumimoji="1" lang="ja-JP" altLang="en-US"/>
              <a:t>実施体制 </a:t>
            </a:r>
            <a:r>
              <a:rPr kumimoji="1" lang="en-US" altLang="ja-JP"/>
              <a:t>x/x</a:t>
            </a:r>
            <a:endParaRPr kumimoji="1" lang="en-GB"/>
          </a:p>
        </p:txBody>
      </p:sp>
      <p:sp>
        <p:nvSpPr>
          <p:cNvPr id="27" name="正方形/長方形 26">
            <a:extLst>
              <a:ext uri="{FF2B5EF4-FFF2-40B4-BE49-F238E27FC236}">
                <a16:creationId xmlns:a16="http://schemas.microsoft.com/office/drawing/2014/main" id="{6E8ED582-8CB6-149F-B033-46528928AD55}"/>
              </a:ext>
            </a:extLst>
          </p:cNvPr>
          <p:cNvSpPr/>
          <p:nvPr/>
        </p:nvSpPr>
        <p:spPr>
          <a:xfrm>
            <a:off x="510777" y="1495322"/>
            <a:ext cx="2052809"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主要メンバー概要 </a:t>
            </a:r>
            <a:r>
              <a:rPr kumimoji="1" lang="en-US" altLang="ja-JP" sz="1200" b="1">
                <a:solidFill>
                  <a:schemeClr val="tx2"/>
                </a:solidFill>
                <a:latin typeface="Meiryo UI" panose="020B0604030504040204" pitchFamily="50" charset="-128"/>
                <a:ea typeface="Meiryo UI" panose="020B0604030504040204" pitchFamily="50" charset="-128"/>
              </a:rPr>
              <a:t>(1/x)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9" name="吹き出し: 四角形 28">
            <a:extLst>
              <a:ext uri="{FF2B5EF4-FFF2-40B4-BE49-F238E27FC236}">
                <a16:creationId xmlns:a16="http://schemas.microsoft.com/office/drawing/2014/main" id="{ADEC7ED8-A511-4545-7427-71244630B0DA}"/>
              </a:ext>
            </a:extLst>
          </p:cNvPr>
          <p:cNvSpPr/>
          <p:nvPr/>
        </p:nvSpPr>
        <p:spPr>
          <a:xfrm>
            <a:off x="792000" y="977189"/>
            <a:ext cx="1872000" cy="413410"/>
          </a:xfrm>
          <a:prstGeom prst="wedgeRectCallout">
            <a:avLst>
              <a:gd name="adj1" fmla="val 20582"/>
              <a:gd name="adj2" fmla="val 87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latin typeface="Meiryo UI" panose="020B0604030504040204" pitchFamily="50" charset="-128"/>
                <a:ea typeface="Meiryo UI" panose="020B0604030504040204" pitchFamily="50" charset="-128"/>
              </a:rPr>
              <a:t>複数スライドの作成が可能です。</a:t>
            </a:r>
            <a:r>
              <a:rPr kumimoji="1" lang="ja-JP" altLang="en-US" sz="1000">
                <a:solidFill>
                  <a:schemeClr val="tx2"/>
                </a:solidFill>
                <a:latin typeface="Meiryo UI" panose="020B0604030504040204" pitchFamily="50" charset="-128"/>
                <a:ea typeface="Meiryo UI" panose="020B0604030504040204" pitchFamily="50" charset="-128"/>
              </a:rPr>
              <a:t>スライド数に応じて変更してください</a:t>
            </a:r>
            <a:endParaRPr kumimoji="1" lang="ja-JP" altLang="en-US" sz="1000">
              <a:solidFill>
                <a:schemeClr val="tx2"/>
              </a:solidFill>
            </a:endParaRPr>
          </a:p>
        </p:txBody>
      </p:sp>
      <p:sp>
        <p:nvSpPr>
          <p:cNvPr id="5" name="吹き出し: 四角形 4">
            <a:extLst>
              <a:ext uri="{FF2B5EF4-FFF2-40B4-BE49-F238E27FC236}">
                <a16:creationId xmlns:a16="http://schemas.microsoft.com/office/drawing/2014/main" id="{38020BBA-6AEA-9C20-0A43-86470BBE8E19}"/>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が全体統括リーダーを務め、</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の実績を有する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担当チームを牽引することで、現地事情に即した</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を可能とし、円滑に本事業を推進する</a:t>
            </a:r>
            <a:endParaRPr lang="en-US" altLang="ja-JP" sz="1000">
              <a:solidFill>
                <a:schemeClr val="tx2"/>
              </a:solidFill>
              <a:latin typeface="Meiryo UI"/>
              <a:ea typeface="Meiryo UI"/>
            </a:endParaRPr>
          </a:p>
        </p:txBody>
      </p:sp>
      <p:sp>
        <p:nvSpPr>
          <p:cNvPr id="38" name="吹き出し: 四角形 37">
            <a:extLst>
              <a:ext uri="{FF2B5EF4-FFF2-40B4-BE49-F238E27FC236}">
                <a16:creationId xmlns:a16="http://schemas.microsoft.com/office/drawing/2014/main" id="{7E38AC0F-1F0F-50E9-BA57-95B23585B0C3}"/>
              </a:ext>
            </a:extLst>
          </p:cNvPr>
          <p:cNvSpPr/>
          <p:nvPr/>
        </p:nvSpPr>
        <p:spPr>
          <a:xfrm>
            <a:off x="2893093" y="1149982"/>
            <a:ext cx="6501732" cy="662772"/>
          </a:xfrm>
          <a:prstGeom prst="wedgeRectCallout">
            <a:avLst>
              <a:gd name="adj1" fmla="val -55062"/>
              <a:gd name="adj2" fmla="val 236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前ページ「実施体制概要」に記載された全ての法人について、それぞれの</a:t>
            </a:r>
            <a:r>
              <a:rPr kumimoji="1" lang="ja-JP" altLang="en-US" sz="1000" b="1">
                <a:solidFill>
                  <a:srgbClr val="C00000"/>
                </a:solidFill>
              </a:rPr>
              <a:t>法人の代表者や責任者、又はチームリーダー等</a:t>
            </a:r>
            <a:r>
              <a:rPr kumimoji="1" lang="ja-JP" altLang="en-US" sz="1000">
                <a:solidFill>
                  <a:schemeClr val="tx2"/>
                </a:solidFill>
              </a:rPr>
              <a:t>の経歴、過去の実績等を記載してください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上記に加え、前ページ「実施体制概要」欄に記載した</a:t>
            </a:r>
            <a:r>
              <a:rPr kumimoji="1" lang="ja-JP" altLang="en-US" sz="1000" b="1">
                <a:solidFill>
                  <a:srgbClr val="C00000"/>
                </a:solidFill>
              </a:rPr>
              <a:t>「現地事情に精通した人材」についても</a:t>
            </a:r>
            <a:r>
              <a:rPr kumimoji="1" lang="ja-JP" altLang="en-US" sz="1000">
                <a:solidFill>
                  <a:schemeClr val="tx2"/>
                </a:solidFill>
              </a:rPr>
              <a:t>、具体的な経歴、過去の実績等を記載してください</a:t>
            </a:r>
          </a:p>
        </p:txBody>
      </p:sp>
      <p:sp>
        <p:nvSpPr>
          <p:cNvPr id="7" name="正方形/長方形 6">
            <a:extLst>
              <a:ext uri="{FF2B5EF4-FFF2-40B4-BE49-F238E27FC236}">
                <a16:creationId xmlns:a16="http://schemas.microsoft.com/office/drawing/2014/main" id="{31282BE6-55EF-3ACD-03DB-754A1FB4A60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E0A5E93B-8B84-48D5-0995-0C0EDFE33993}"/>
              </a:ext>
            </a:extLst>
          </p:cNvPr>
          <p:cNvSpPr/>
          <p:nvPr/>
        </p:nvSpPr>
        <p:spPr>
          <a:xfrm>
            <a:off x="2261055" y="264518"/>
            <a:ext cx="453731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3-6.</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53" name="正方形/長方形 52">
            <a:extLst>
              <a:ext uri="{FF2B5EF4-FFF2-40B4-BE49-F238E27FC236}">
                <a16:creationId xmlns:a16="http://schemas.microsoft.com/office/drawing/2014/main" id="{6FD40682-A257-20E4-4B14-D9F21D87B0C4}"/>
              </a:ext>
            </a:extLst>
          </p:cNvPr>
          <p:cNvSpPr/>
          <p:nvPr/>
        </p:nvSpPr>
        <p:spPr>
          <a:xfrm>
            <a:off x="510778" y="1812995"/>
            <a:ext cx="263433" cy="2326019"/>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Ａ社</a:t>
            </a:r>
            <a:endParaRPr kumimoji="1" lang="en-US" altLang="ja-JP" sz="1050" b="1">
              <a:solidFill>
                <a:schemeClr val="tx1"/>
              </a:solidFill>
              <a:latin typeface="+mn-ea"/>
            </a:endParaRPr>
          </a:p>
        </p:txBody>
      </p:sp>
      <p:grpSp>
        <p:nvGrpSpPr>
          <p:cNvPr id="91" name="グループ化 90">
            <a:extLst>
              <a:ext uri="{FF2B5EF4-FFF2-40B4-BE49-F238E27FC236}">
                <a16:creationId xmlns:a16="http://schemas.microsoft.com/office/drawing/2014/main" id="{F00C540D-A45C-4B58-33D4-71B9844CE3C8}"/>
              </a:ext>
            </a:extLst>
          </p:cNvPr>
          <p:cNvGrpSpPr/>
          <p:nvPr/>
        </p:nvGrpSpPr>
        <p:grpSpPr>
          <a:xfrm>
            <a:off x="812131" y="2987015"/>
            <a:ext cx="8582694" cy="1152005"/>
            <a:chOff x="812131" y="3425692"/>
            <a:chExt cx="8582694" cy="1152005"/>
          </a:xfrm>
        </p:grpSpPr>
        <p:grpSp>
          <p:nvGrpSpPr>
            <p:cNvPr id="75" name="グループ化 74">
              <a:extLst>
                <a:ext uri="{FF2B5EF4-FFF2-40B4-BE49-F238E27FC236}">
                  <a16:creationId xmlns:a16="http://schemas.microsoft.com/office/drawing/2014/main" id="{DF49A53C-A175-B423-8950-F72C98EF2761}"/>
                </a:ext>
              </a:extLst>
            </p:cNvPr>
            <p:cNvGrpSpPr/>
            <p:nvPr/>
          </p:nvGrpSpPr>
          <p:grpSpPr>
            <a:xfrm>
              <a:off x="812131" y="3425692"/>
              <a:ext cx="8582694" cy="1152005"/>
              <a:chOff x="812131" y="3425689"/>
              <a:chExt cx="8582694" cy="1341951"/>
            </a:xfrm>
          </p:grpSpPr>
          <p:sp>
            <p:nvSpPr>
              <p:cNvPr id="60" name="AutoShape 48">
                <a:extLst>
                  <a:ext uri="{FF2B5EF4-FFF2-40B4-BE49-F238E27FC236}">
                    <a16:creationId xmlns:a16="http://schemas.microsoft.com/office/drawing/2014/main" id="{A7CF4D4C-34E1-C577-F740-A98CDF89B274}"/>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長</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a:solidFill>
                      <a:prstClr val="black"/>
                    </a:solidFill>
                    <a:latin typeface="+mn-ea"/>
                    <a:cs typeface="Arial"/>
                  </a:rPr>
                  <a:t>メーカーで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に従事した後、</a:t>
                </a:r>
                <a:r>
                  <a:rPr kumimoji="1" lang="en-US" altLang="ja-JP" sz="1050">
                    <a:solidFill>
                      <a:prstClr val="black"/>
                    </a:solidFill>
                    <a:latin typeface="+mn-ea"/>
                    <a:cs typeface="Arial"/>
                  </a:rPr>
                  <a:t>2019</a:t>
                </a:r>
                <a:r>
                  <a:rPr kumimoji="1" lang="ja-JP" altLang="en-US" sz="1050">
                    <a:solidFill>
                      <a:prstClr val="black"/>
                    </a:solidFill>
                    <a:latin typeface="+mn-ea"/>
                    <a:cs typeface="Arial"/>
                  </a:rPr>
                  <a:t>年に当社入社</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メーカーにおいて、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65" name="AutoShape 48">
                <a:extLst>
                  <a:ext uri="{FF2B5EF4-FFF2-40B4-BE49-F238E27FC236}">
                    <a16:creationId xmlns:a16="http://schemas.microsoft.com/office/drawing/2014/main" id="{C031639C-A92C-776D-82D4-B1B528BE55D7}"/>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ja-JP" altLang="en-US" sz="1050" b="0" i="0" u="none" strike="noStrike" kern="0" cap="none" spc="0" normalizeH="0" baseline="0" noProof="0">
                    <a:ln>
                      <a:noFill/>
                    </a:ln>
                    <a:solidFill>
                      <a:schemeClr val="tx2"/>
                    </a:solidFill>
                    <a:effectLst/>
                    <a:uLnTx/>
                    <a:uFillTx/>
                    <a:latin typeface="+mn-ea"/>
                    <a:cs typeface="Arial" pitchFamily="34" charset="0"/>
                  </a:rPr>
                  <a:t>鈴木 次郎</a:t>
                </a:r>
              </a:p>
            </p:txBody>
          </p:sp>
          <p:sp>
            <p:nvSpPr>
              <p:cNvPr id="62" name="正方形/長方形 61">
                <a:extLst>
                  <a:ext uri="{FF2B5EF4-FFF2-40B4-BE49-F238E27FC236}">
                    <a16:creationId xmlns:a16="http://schemas.microsoft.com/office/drawing/2014/main" id="{DA25D0AF-FF88-5465-A857-EF2F49FA8BF8}"/>
                  </a:ext>
                </a:extLst>
              </p:cNvPr>
              <p:cNvSpPr/>
              <p:nvPr/>
            </p:nvSpPr>
            <p:spPr>
              <a:xfrm>
                <a:off x="812131" y="3425689"/>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現場リーダー</a:t>
                </a:r>
                <a:endParaRPr kumimoji="1" lang="en-US" altLang="ja-JP" sz="1050">
                  <a:solidFill>
                    <a:schemeClr val="tx1"/>
                  </a:solidFill>
                  <a:latin typeface="+mn-ea"/>
                </a:endParaRPr>
              </a:p>
            </p:txBody>
          </p:sp>
        </p:grpSp>
        <p:sp>
          <p:nvSpPr>
            <p:cNvPr id="64" name="正方形/長方形 63">
              <a:extLst>
                <a:ext uri="{FF2B5EF4-FFF2-40B4-BE49-F238E27FC236}">
                  <a16:creationId xmlns:a16="http://schemas.microsoft.com/office/drawing/2014/main" id="{4D333DAB-46ED-AA43-4FE5-5C9885595490}"/>
                </a:ext>
              </a:extLst>
            </p:cNvPr>
            <p:cNvSpPr>
              <a:spLocks noChangeAspect="1"/>
            </p:cNvSpPr>
            <p:nvPr/>
          </p:nvSpPr>
          <p:spPr bwMode="white">
            <a:xfrm>
              <a:off x="1448728" y="367708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2" name="グループ化 91">
            <a:extLst>
              <a:ext uri="{FF2B5EF4-FFF2-40B4-BE49-F238E27FC236}">
                <a16:creationId xmlns:a16="http://schemas.microsoft.com/office/drawing/2014/main" id="{D3C04A81-48A8-643A-6970-E7ACE317BE8F}"/>
              </a:ext>
            </a:extLst>
          </p:cNvPr>
          <p:cNvGrpSpPr/>
          <p:nvPr/>
        </p:nvGrpSpPr>
        <p:grpSpPr>
          <a:xfrm>
            <a:off x="812131" y="4161034"/>
            <a:ext cx="8582694" cy="1152005"/>
            <a:chOff x="812131" y="4634362"/>
            <a:chExt cx="8582694" cy="1152005"/>
          </a:xfrm>
        </p:grpSpPr>
        <p:grpSp>
          <p:nvGrpSpPr>
            <p:cNvPr id="76" name="グループ化 75">
              <a:extLst>
                <a:ext uri="{FF2B5EF4-FFF2-40B4-BE49-F238E27FC236}">
                  <a16:creationId xmlns:a16="http://schemas.microsoft.com/office/drawing/2014/main" id="{3ACF842E-2376-FEFB-586F-ACAAB302116C}"/>
                </a:ext>
              </a:extLst>
            </p:cNvPr>
            <p:cNvGrpSpPr/>
            <p:nvPr/>
          </p:nvGrpSpPr>
          <p:grpSpPr>
            <a:xfrm>
              <a:off x="812131" y="4634362"/>
              <a:ext cx="8582694" cy="1152005"/>
              <a:chOff x="812131" y="3425689"/>
              <a:chExt cx="8582694" cy="1341951"/>
            </a:xfrm>
          </p:grpSpPr>
          <p:sp>
            <p:nvSpPr>
              <p:cNvPr id="77" name="AutoShape 48">
                <a:extLst>
                  <a:ext uri="{FF2B5EF4-FFF2-40B4-BE49-F238E27FC236}">
                    <a16:creationId xmlns:a16="http://schemas.microsoft.com/office/drawing/2014/main" id="{AA302D0B-6DAD-96DC-12D4-26A9E063DCD2}"/>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補佐</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メーカーにおいて、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78" name="AutoShape 48">
                <a:extLst>
                  <a:ext uri="{FF2B5EF4-FFF2-40B4-BE49-F238E27FC236}">
                    <a16:creationId xmlns:a16="http://schemas.microsoft.com/office/drawing/2014/main" id="{F4DF4A01-8BBF-A28C-5CCF-BA41197F9ACC}"/>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佐藤</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三郎</a:t>
                </a:r>
              </a:p>
            </p:txBody>
          </p:sp>
          <p:sp>
            <p:nvSpPr>
              <p:cNvPr id="79" name="正方形/長方形 78">
                <a:extLst>
                  <a:ext uri="{FF2B5EF4-FFF2-40B4-BE49-F238E27FC236}">
                    <a16:creationId xmlns:a16="http://schemas.microsoft.com/office/drawing/2014/main" id="{1FB2188C-F8C5-6CB9-5BBC-E040DAA6CB33}"/>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Ｘ担当リーダー</a:t>
                </a:r>
                <a:endParaRPr kumimoji="1" lang="en-US" altLang="ja-JP" sz="1050">
                  <a:solidFill>
                    <a:schemeClr val="tx1"/>
                  </a:solidFill>
                  <a:latin typeface="+mn-ea"/>
                </a:endParaRPr>
              </a:p>
            </p:txBody>
          </p:sp>
        </p:grpSp>
        <p:sp>
          <p:nvSpPr>
            <p:cNvPr id="80" name="正方形/長方形 79">
              <a:extLst>
                <a:ext uri="{FF2B5EF4-FFF2-40B4-BE49-F238E27FC236}">
                  <a16:creationId xmlns:a16="http://schemas.microsoft.com/office/drawing/2014/main" id="{53E6799A-CAF1-D17A-390D-81E66B3B348D}"/>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0" name="グループ化 89">
            <a:extLst>
              <a:ext uri="{FF2B5EF4-FFF2-40B4-BE49-F238E27FC236}">
                <a16:creationId xmlns:a16="http://schemas.microsoft.com/office/drawing/2014/main" id="{D9BC2A20-B2FD-A1D7-F7A7-B7AF3AFD0F3F}"/>
              </a:ext>
            </a:extLst>
          </p:cNvPr>
          <p:cNvGrpSpPr/>
          <p:nvPr/>
        </p:nvGrpSpPr>
        <p:grpSpPr>
          <a:xfrm>
            <a:off x="812131" y="1812996"/>
            <a:ext cx="8582694" cy="1152005"/>
            <a:chOff x="812131" y="1859683"/>
            <a:chExt cx="8582694" cy="1152005"/>
          </a:xfrm>
        </p:grpSpPr>
        <p:grpSp>
          <p:nvGrpSpPr>
            <p:cNvPr id="85" name="グループ化 84">
              <a:extLst>
                <a:ext uri="{FF2B5EF4-FFF2-40B4-BE49-F238E27FC236}">
                  <a16:creationId xmlns:a16="http://schemas.microsoft.com/office/drawing/2014/main" id="{005B510A-5E64-555E-787B-3BC367B17DA2}"/>
                </a:ext>
              </a:extLst>
            </p:cNvPr>
            <p:cNvGrpSpPr/>
            <p:nvPr/>
          </p:nvGrpSpPr>
          <p:grpSpPr>
            <a:xfrm>
              <a:off x="812131" y="1859683"/>
              <a:ext cx="8582694" cy="1152005"/>
              <a:chOff x="812131" y="3425689"/>
              <a:chExt cx="8582694" cy="1341951"/>
            </a:xfrm>
          </p:grpSpPr>
          <p:sp>
            <p:nvSpPr>
              <p:cNvPr id="86" name="AutoShape 48">
                <a:extLst>
                  <a:ext uri="{FF2B5EF4-FFF2-40B4-BE49-F238E27FC236}">
                    <a16:creationId xmlns:a16="http://schemas.microsoft.com/office/drawing/2014/main" id="{DD023D99-23C6-E7C4-292A-EBE18038430B}"/>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長</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a:solidFill>
                      <a:prstClr val="black"/>
                    </a:solidFill>
                    <a:latin typeface="+mn-ea"/>
                    <a:cs typeface="Arial"/>
                  </a:rPr>
                  <a:t>金融機関で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担当</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会社で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に従事した後、</a:t>
                </a:r>
                <a:r>
                  <a:rPr kumimoji="1" lang="en-US" altLang="ja-JP" sz="1050">
                    <a:solidFill>
                      <a:prstClr val="black"/>
                    </a:solidFill>
                    <a:latin typeface="+mn-ea"/>
                    <a:cs typeface="Arial"/>
                  </a:rPr>
                  <a:t>2018</a:t>
                </a:r>
                <a:r>
                  <a:rPr kumimoji="1" lang="ja-JP" altLang="en-US" sz="1050">
                    <a:solidFill>
                      <a:prstClr val="black"/>
                    </a:solidFill>
                    <a:latin typeface="+mn-ea"/>
                    <a:cs typeface="Arial"/>
                  </a:rPr>
                  <a:t>年に当社入社</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金融機関において、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87" name="AutoShape 48">
                <a:extLst>
                  <a:ext uri="{FF2B5EF4-FFF2-40B4-BE49-F238E27FC236}">
                    <a16:creationId xmlns:a16="http://schemas.microsoft.com/office/drawing/2014/main" id="{7A1DFEC7-1ED5-DC53-3BF8-27F97F455F55}"/>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山田</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太郎</a:t>
                </a:r>
              </a:p>
            </p:txBody>
          </p:sp>
          <p:sp>
            <p:nvSpPr>
              <p:cNvPr id="88" name="正方形/長方形 87">
                <a:extLst>
                  <a:ext uri="{FF2B5EF4-FFF2-40B4-BE49-F238E27FC236}">
                    <a16:creationId xmlns:a16="http://schemas.microsoft.com/office/drawing/2014/main" id="{7736A959-CCFC-C696-5FCA-91ADFED42C57}"/>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全体統括リーダー</a:t>
                </a:r>
                <a:endParaRPr kumimoji="1" lang="en-US" altLang="ja-JP" sz="1050">
                  <a:solidFill>
                    <a:schemeClr val="tx1"/>
                  </a:solidFill>
                  <a:latin typeface="+mn-ea"/>
                </a:endParaRPr>
              </a:p>
            </p:txBody>
          </p:sp>
        </p:grpSp>
        <p:sp>
          <p:nvSpPr>
            <p:cNvPr id="89" name="正方形/長方形 88">
              <a:extLst>
                <a:ext uri="{FF2B5EF4-FFF2-40B4-BE49-F238E27FC236}">
                  <a16:creationId xmlns:a16="http://schemas.microsoft.com/office/drawing/2014/main" id="{F068AA0B-5364-F30D-730E-8FEFE657BA84}"/>
                </a:ext>
              </a:extLst>
            </p:cNvPr>
            <p:cNvSpPr>
              <a:spLocks noChangeAspect="1"/>
            </p:cNvSpPr>
            <p:nvPr/>
          </p:nvSpPr>
          <p:spPr bwMode="white">
            <a:xfrm>
              <a:off x="1448728" y="2106982"/>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37" name="吹き出し: 四角形 36">
            <a:extLst>
              <a:ext uri="{FF2B5EF4-FFF2-40B4-BE49-F238E27FC236}">
                <a16:creationId xmlns:a16="http://schemas.microsoft.com/office/drawing/2014/main" id="{FCCFD084-36CE-5980-C604-0C47761A22F8}"/>
              </a:ext>
            </a:extLst>
          </p:cNvPr>
          <p:cNvSpPr/>
          <p:nvPr/>
        </p:nvSpPr>
        <p:spPr>
          <a:xfrm>
            <a:off x="6101502" y="5335054"/>
            <a:ext cx="2118310" cy="521495"/>
          </a:xfrm>
          <a:prstGeom prst="wedgeRectCallout">
            <a:avLst>
              <a:gd name="adj1" fmla="val 55975"/>
              <a:gd name="adj2" fmla="val -2571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現地事情に精通した人材に関する説明であることが分かるよう、該当する場合はこのオブジェクトを貼付してください</a:t>
            </a:r>
          </a:p>
        </p:txBody>
      </p:sp>
      <p:sp>
        <p:nvSpPr>
          <p:cNvPr id="21" name="正方形/長方形 20">
            <a:extLst>
              <a:ext uri="{FF2B5EF4-FFF2-40B4-BE49-F238E27FC236}">
                <a16:creationId xmlns:a16="http://schemas.microsoft.com/office/drawing/2014/main" id="{E4E45ED4-4A80-904C-5B9B-CF3988999FA5}"/>
              </a:ext>
            </a:extLst>
          </p:cNvPr>
          <p:cNvSpPr>
            <a:spLocks noChangeAspect="1"/>
          </p:cNvSpPr>
          <p:nvPr/>
        </p:nvSpPr>
        <p:spPr bwMode="white">
          <a:xfrm>
            <a:off x="8385629" y="5335055"/>
            <a:ext cx="1009196"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現地事情に精通</a:t>
            </a:r>
            <a:endParaRPr kumimoji="1" lang="ja-JP" altLang="en-US" sz="1000" b="1">
              <a:solidFill>
                <a:schemeClr val="bg1"/>
              </a:solidFill>
            </a:endParaRPr>
          </a:p>
        </p:txBody>
      </p:sp>
      <p:sp>
        <p:nvSpPr>
          <p:cNvPr id="36" name="吹き出し: 四角形 35">
            <a:extLst>
              <a:ext uri="{FF2B5EF4-FFF2-40B4-BE49-F238E27FC236}">
                <a16:creationId xmlns:a16="http://schemas.microsoft.com/office/drawing/2014/main" id="{C883E44B-47FD-2A81-28D7-E0A828946289}"/>
              </a:ext>
            </a:extLst>
          </p:cNvPr>
          <p:cNvSpPr/>
          <p:nvPr/>
        </p:nvSpPr>
        <p:spPr>
          <a:xfrm>
            <a:off x="90757" y="3752493"/>
            <a:ext cx="1065474" cy="377107"/>
          </a:xfrm>
          <a:prstGeom prst="wedgeRectCallout">
            <a:avLst>
              <a:gd name="adj1" fmla="val -1117"/>
              <a:gd name="adj2" fmla="val 62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どの企業の所属かを記載してください</a:t>
            </a:r>
          </a:p>
        </p:txBody>
      </p:sp>
      <p:sp>
        <p:nvSpPr>
          <p:cNvPr id="99" name="吹き出し: 四角形 98">
            <a:extLst>
              <a:ext uri="{FF2B5EF4-FFF2-40B4-BE49-F238E27FC236}">
                <a16:creationId xmlns:a16="http://schemas.microsoft.com/office/drawing/2014/main" id="{31AFC10B-E638-66D9-5CBB-2842C00718C6}"/>
              </a:ext>
            </a:extLst>
          </p:cNvPr>
          <p:cNvSpPr/>
          <p:nvPr/>
        </p:nvSpPr>
        <p:spPr>
          <a:xfrm>
            <a:off x="1260090" y="3338950"/>
            <a:ext cx="1065474" cy="554055"/>
          </a:xfrm>
          <a:prstGeom prst="wedgeRectCallout">
            <a:avLst>
              <a:gd name="adj1" fmla="val -58331"/>
              <a:gd name="adj2" fmla="val 131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事業実施体制における役割を記載してください</a:t>
            </a:r>
          </a:p>
        </p:txBody>
      </p:sp>
      <p:sp>
        <p:nvSpPr>
          <p:cNvPr id="101" name="正方形/長方形 100">
            <a:extLst>
              <a:ext uri="{FF2B5EF4-FFF2-40B4-BE49-F238E27FC236}">
                <a16:creationId xmlns:a16="http://schemas.microsoft.com/office/drawing/2014/main" id="{6C83669B-98CF-CCF2-6F88-23DB559A9B16}"/>
              </a:ext>
            </a:extLst>
          </p:cNvPr>
          <p:cNvSpPr/>
          <p:nvPr/>
        </p:nvSpPr>
        <p:spPr>
          <a:xfrm>
            <a:off x="510778" y="4161035"/>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Ｂ社</a:t>
            </a:r>
            <a:endParaRPr kumimoji="1" lang="en-US" altLang="ja-JP" sz="1050" b="1">
              <a:solidFill>
                <a:schemeClr val="tx1"/>
              </a:solidFill>
              <a:latin typeface="+mn-ea"/>
            </a:endParaRPr>
          </a:p>
        </p:txBody>
      </p:sp>
      <p:sp>
        <p:nvSpPr>
          <p:cNvPr id="102" name="正方形/長方形 101">
            <a:extLst>
              <a:ext uri="{FF2B5EF4-FFF2-40B4-BE49-F238E27FC236}">
                <a16:creationId xmlns:a16="http://schemas.microsoft.com/office/drawing/2014/main" id="{4DDA183A-BC40-1922-26AD-EBC0ED245339}"/>
              </a:ext>
            </a:extLst>
          </p:cNvPr>
          <p:cNvSpPr/>
          <p:nvPr/>
        </p:nvSpPr>
        <p:spPr>
          <a:xfrm>
            <a:off x="510778" y="5335054"/>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ＸＸ社</a:t>
            </a:r>
            <a:endParaRPr kumimoji="1" lang="en-US" altLang="ja-JP" sz="1050" b="1">
              <a:solidFill>
                <a:schemeClr val="tx1"/>
              </a:solidFill>
              <a:latin typeface="+mn-ea"/>
            </a:endParaRPr>
          </a:p>
        </p:txBody>
      </p:sp>
      <p:sp>
        <p:nvSpPr>
          <p:cNvPr id="3" name="フローチャート: 結合子 2">
            <a:extLst>
              <a:ext uri="{FF2B5EF4-FFF2-40B4-BE49-F238E27FC236}">
                <a16:creationId xmlns:a16="http://schemas.microsoft.com/office/drawing/2014/main" id="{279BA50C-B91F-5586-56A4-B3EA4993D17F}"/>
              </a:ext>
            </a:extLst>
          </p:cNvPr>
          <p:cNvSpPr/>
          <p:nvPr/>
        </p:nvSpPr>
        <p:spPr>
          <a:xfrm>
            <a:off x="518981" y="254419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 name="フローチャート: 結合子 5">
            <a:extLst>
              <a:ext uri="{FF2B5EF4-FFF2-40B4-BE49-F238E27FC236}">
                <a16:creationId xmlns:a16="http://schemas.microsoft.com/office/drawing/2014/main" id="{D95FF23F-29B0-8164-AD1B-764DA06B7763}"/>
              </a:ext>
            </a:extLst>
          </p:cNvPr>
          <p:cNvSpPr/>
          <p:nvPr/>
        </p:nvSpPr>
        <p:spPr>
          <a:xfrm>
            <a:off x="518981" y="429272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 name="フローチャート: 結合子 7">
            <a:extLst>
              <a:ext uri="{FF2B5EF4-FFF2-40B4-BE49-F238E27FC236}">
                <a16:creationId xmlns:a16="http://schemas.microsoft.com/office/drawing/2014/main" id="{0E43EC25-E2A1-6E50-2805-BDF0F916C5F1}"/>
              </a:ext>
            </a:extLst>
          </p:cNvPr>
          <p:cNvSpPr/>
          <p:nvPr/>
        </p:nvSpPr>
        <p:spPr>
          <a:xfrm>
            <a:off x="518981" y="543725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 name="吹き出し: 四角形 8">
            <a:extLst>
              <a:ext uri="{FF2B5EF4-FFF2-40B4-BE49-F238E27FC236}">
                <a16:creationId xmlns:a16="http://schemas.microsoft.com/office/drawing/2014/main" id="{8CC6733B-5E57-D4DD-D1B6-B4E857BCCD9C}"/>
              </a:ext>
            </a:extLst>
          </p:cNvPr>
          <p:cNvSpPr/>
          <p:nvPr/>
        </p:nvSpPr>
        <p:spPr>
          <a:xfrm>
            <a:off x="37484" y="2091589"/>
            <a:ext cx="1172021" cy="377107"/>
          </a:xfrm>
          <a:prstGeom prst="wedgeRectCallout">
            <a:avLst>
              <a:gd name="adj1" fmla="val -1117"/>
              <a:gd name="adj2" fmla="val 62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前ページに対応する項番を記載ください</a:t>
            </a:r>
          </a:p>
        </p:txBody>
      </p:sp>
    </p:spTree>
    <p:extLst>
      <p:ext uri="{BB962C8B-B14F-4D97-AF65-F5344CB8AC3E}">
        <p14:creationId xmlns:p14="http://schemas.microsoft.com/office/powerpoint/2010/main" val="80160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3-7. </a:t>
            </a:r>
            <a:r>
              <a:rPr kumimoji="1" lang="ja-JP" altLang="en-US"/>
              <a:t>補助事業に類似した過去の事業実績</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26896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補助事業に類似した過去の事業実績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9" name="吹き出し: 四角形 8">
            <a:extLst>
              <a:ext uri="{FF2B5EF4-FFF2-40B4-BE49-F238E27FC236}">
                <a16:creationId xmlns:a16="http://schemas.microsoft.com/office/drawing/2014/main" id="{02890807-6C60-47B9-657D-0E4668067DA4}"/>
              </a:ext>
            </a:extLst>
          </p:cNvPr>
          <p:cNvSpPr/>
          <p:nvPr/>
        </p:nvSpPr>
        <p:spPr>
          <a:xfrm>
            <a:off x="3513138" y="1495321"/>
            <a:ext cx="5890741" cy="1481459"/>
          </a:xfrm>
          <a:prstGeom prst="wedgeRectCallout">
            <a:avLst>
              <a:gd name="adj1" fmla="val -53996"/>
              <a:gd name="adj2" fmla="val -304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補助事業に類似した過去の事業実績を有している場合には、</a:t>
            </a:r>
            <a:r>
              <a:rPr kumimoji="1" lang="ja-JP" altLang="en-US" sz="1000" b="1">
                <a:solidFill>
                  <a:schemeClr val="tx2"/>
                </a:solidFill>
              </a:rPr>
              <a:t>図表を積極的に活用し、</a:t>
            </a:r>
            <a:r>
              <a:rPr kumimoji="1" lang="ja-JP" altLang="en-US" sz="1000">
                <a:solidFill>
                  <a:schemeClr val="tx2"/>
                </a:solidFill>
              </a:rPr>
              <a:t>その実施内容を分かりやすく記載してください</a:t>
            </a:r>
            <a:r>
              <a:rPr kumimoji="1" lang="ja-JP" altLang="en-US" sz="1000" b="1">
                <a:solidFill>
                  <a:srgbClr val="C00000"/>
                </a:solidFill>
              </a:rPr>
              <a:t>（補助事業に類似した過去の事業実績を有していない場合には、本スライドは記載不要です。その場合は「無し」とのみ記載してください）</a:t>
            </a:r>
            <a:endParaRPr kumimoji="1" lang="en-US" altLang="ja-JP" sz="1000" b="1">
              <a:solidFill>
                <a:srgbClr val="C00000"/>
              </a:solidFill>
            </a:endParaRPr>
          </a:p>
          <a:p>
            <a:pPr marL="285750" indent="-285750">
              <a:buFont typeface="Arial" panose="020B0604020202020204" pitchFamily="34" charset="0"/>
              <a:buChar char="•"/>
            </a:pPr>
            <a:r>
              <a:rPr kumimoji="1" lang="ja-JP" altLang="en-US" sz="100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過去に海外での調査・実証事業の実績がある場合には、</a:t>
            </a:r>
            <a:r>
              <a:rPr kumimoji="1" lang="ja-JP" altLang="en-US" sz="1000" b="1">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a:solidFill>
                  <a:schemeClr val="tx2"/>
                </a:solidFill>
              </a:rPr>
              <a:t>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実施体制におけるどの企業・団体の実績なのか</a:t>
            </a:r>
            <a:r>
              <a:rPr kumimoji="1" lang="ja-JP" altLang="en-US" sz="1000" b="1">
                <a:solidFill>
                  <a:schemeClr val="tx2"/>
                </a:solidFill>
              </a:rPr>
              <a:t>企業名・団体名を明示</a:t>
            </a:r>
            <a:r>
              <a:rPr kumimoji="1" lang="ja-JP" altLang="en-US" sz="1000">
                <a:solidFill>
                  <a:schemeClr val="tx2"/>
                </a:solidFill>
              </a:rPr>
              <a:t>してください</a:t>
            </a:r>
          </a:p>
        </p:txBody>
      </p:sp>
      <p:sp>
        <p:nvSpPr>
          <p:cNvPr id="10" name="吹き出し: 四角形 9">
            <a:extLst>
              <a:ext uri="{FF2B5EF4-FFF2-40B4-BE49-F238E27FC236}">
                <a16:creationId xmlns:a16="http://schemas.microsoft.com/office/drawing/2014/main" id="{A889E3F8-9D42-67D6-4B53-A157505F396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を実証する事業を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D03A5D23-806D-B858-46B6-380737C2FB7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65057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B0274D-9EDA-C308-995B-F2A74E2778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0909363-6610-C503-C1F2-059CE55EA4E3}"/>
              </a:ext>
            </a:extLst>
          </p:cNvPr>
          <p:cNvSpPr>
            <a:spLocks noGrp="1"/>
          </p:cNvSpPr>
          <p:nvPr>
            <p:ph type="body" sz="quarter" idx="17"/>
          </p:nvPr>
        </p:nvSpPr>
        <p:spPr/>
        <p:txBody>
          <a:bodyPr/>
          <a:lstStyle/>
          <a:p>
            <a:r>
              <a:rPr kumimoji="1" lang="en-GB"/>
              <a:t>3-8. </a:t>
            </a:r>
            <a:r>
              <a:rPr kumimoji="1" lang="ja-JP" altLang="en-US"/>
              <a:t>公的支援が必要であることの説明</a:t>
            </a:r>
            <a:endParaRPr kumimoji="1" lang="en-GB"/>
          </a:p>
        </p:txBody>
      </p:sp>
      <p:sp>
        <p:nvSpPr>
          <p:cNvPr id="7" name="正方形/長方形 6">
            <a:extLst>
              <a:ext uri="{FF2B5EF4-FFF2-40B4-BE49-F238E27FC236}">
                <a16:creationId xmlns:a16="http://schemas.microsoft.com/office/drawing/2014/main" id="{26F9D6AF-A810-4CFE-9BA2-0C5221C63DB3}"/>
              </a:ext>
            </a:extLst>
          </p:cNvPr>
          <p:cNvSpPr/>
          <p:nvPr/>
        </p:nvSpPr>
        <p:spPr>
          <a:xfrm>
            <a:off x="510772" y="1495322"/>
            <a:ext cx="235761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公的支援が必要であることの説明</a:t>
            </a:r>
          </a:p>
        </p:txBody>
      </p:sp>
      <p:sp>
        <p:nvSpPr>
          <p:cNvPr id="14" name="吹き出し: 四角形 13">
            <a:extLst>
              <a:ext uri="{FF2B5EF4-FFF2-40B4-BE49-F238E27FC236}">
                <a16:creationId xmlns:a16="http://schemas.microsoft.com/office/drawing/2014/main" id="{2D110AB8-7958-9C8D-EC54-0C68479FF566}"/>
              </a:ext>
            </a:extLst>
          </p:cNvPr>
          <p:cNvSpPr/>
          <p:nvPr/>
        </p:nvSpPr>
        <p:spPr>
          <a:xfrm>
            <a:off x="3090690" y="1370993"/>
            <a:ext cx="6304135" cy="415515"/>
          </a:xfrm>
          <a:prstGeom prst="wedgeRectCallout">
            <a:avLst>
              <a:gd name="adj1" fmla="val -54535"/>
              <a:gd name="adj2" fmla="val 170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下表の形式で、補助金がある場合と無い場合の事業実施への影響を明らかにしてください。</a:t>
            </a:r>
            <a:endParaRPr kumimoji="1" lang="en-US" altLang="ja-JP" sz="1000">
              <a:solidFill>
                <a:schemeClr val="tx2"/>
              </a:solidFill>
            </a:endParaRPr>
          </a:p>
          <a:p>
            <a:r>
              <a:rPr kumimoji="1" lang="ja-JP" altLang="en-US" sz="1000">
                <a:solidFill>
                  <a:schemeClr val="tx2"/>
                </a:solidFill>
              </a:rPr>
              <a:t>可能であれば、</a:t>
            </a:r>
            <a:r>
              <a:rPr kumimoji="1" lang="ja-JP" altLang="en-US" sz="1000">
                <a:solidFill>
                  <a:srgbClr val="37373A"/>
                </a:solidFill>
              </a:rPr>
              <a:t>数字で示すことができる部分については数字で示す等、</a:t>
            </a:r>
            <a:r>
              <a:rPr kumimoji="1" lang="ja-JP" altLang="en-US" sz="1000">
                <a:solidFill>
                  <a:schemeClr val="tx2"/>
                </a:solidFill>
              </a:rPr>
              <a:t>定量的な分析を含めて具体的に記載してください</a:t>
            </a:r>
            <a:endParaRPr kumimoji="1" lang="en-US" altLang="ja-JP" sz="1000">
              <a:solidFill>
                <a:schemeClr val="tx2"/>
              </a:solidFill>
            </a:endParaRPr>
          </a:p>
        </p:txBody>
      </p:sp>
      <p:grpSp>
        <p:nvGrpSpPr>
          <p:cNvPr id="43" name="グループ化 42">
            <a:extLst>
              <a:ext uri="{FF2B5EF4-FFF2-40B4-BE49-F238E27FC236}">
                <a16:creationId xmlns:a16="http://schemas.microsoft.com/office/drawing/2014/main" id="{C46EE3F5-4B30-7850-8EEE-A6BFA01D41CE}"/>
              </a:ext>
            </a:extLst>
          </p:cNvPr>
          <p:cNvGrpSpPr/>
          <p:nvPr/>
        </p:nvGrpSpPr>
        <p:grpSpPr>
          <a:xfrm>
            <a:off x="2062809" y="1859855"/>
            <a:ext cx="3643967" cy="3143362"/>
            <a:chOff x="1650341" y="2202009"/>
            <a:chExt cx="3842456" cy="3143362"/>
          </a:xfrm>
        </p:grpSpPr>
        <p:sp>
          <p:nvSpPr>
            <p:cNvPr id="25" name="正方形/長方形 24">
              <a:extLst>
                <a:ext uri="{FF2B5EF4-FFF2-40B4-BE49-F238E27FC236}">
                  <a16:creationId xmlns:a16="http://schemas.microsoft.com/office/drawing/2014/main" id="{009D28FB-3D38-1BB4-DA4E-6453CC6D1645}"/>
                </a:ext>
              </a:extLst>
            </p:cNvPr>
            <p:cNvSpPr/>
            <p:nvPr/>
          </p:nvSpPr>
          <p:spPr>
            <a:xfrm>
              <a:off x="1650341"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C6DA490-1C84-083F-7C39-584B2A8AA587}"/>
                </a:ext>
              </a:extLst>
            </p:cNvPr>
            <p:cNvSpPr/>
            <p:nvPr/>
          </p:nvSpPr>
          <p:spPr>
            <a:xfrm>
              <a:off x="1650341"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3E4444FE-8EDD-3060-98A0-F454A3A9D277}"/>
                </a:ext>
              </a:extLst>
            </p:cNvPr>
            <p:cNvSpPr/>
            <p:nvPr/>
          </p:nvSpPr>
          <p:spPr>
            <a:xfrm>
              <a:off x="1650341" y="36438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C728F42C-7FEB-D469-254B-329A8780C910}"/>
                </a:ext>
              </a:extLst>
            </p:cNvPr>
            <p:cNvSpPr/>
            <p:nvPr/>
          </p:nvSpPr>
          <p:spPr>
            <a:xfrm>
              <a:off x="1650341"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B32686EB-4EC3-E7EA-BABF-062AD1FB4FE2}"/>
                </a:ext>
              </a:extLst>
            </p:cNvPr>
            <p:cNvSpPr/>
            <p:nvPr/>
          </p:nvSpPr>
          <p:spPr>
            <a:xfrm>
              <a:off x="1650341"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補助金がある場合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13AF9C4-8663-A24E-79DF-A7D30FB64E27}"/>
                </a:ext>
              </a:extLst>
            </p:cNvPr>
            <p:cNvSpPr/>
            <p:nvPr/>
          </p:nvSpPr>
          <p:spPr>
            <a:xfrm>
              <a:off x="1650341"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2" name="グループ化 41">
            <a:extLst>
              <a:ext uri="{FF2B5EF4-FFF2-40B4-BE49-F238E27FC236}">
                <a16:creationId xmlns:a16="http://schemas.microsoft.com/office/drawing/2014/main" id="{6C319855-2AC1-69BF-A679-1B2BC17E253E}"/>
              </a:ext>
            </a:extLst>
          </p:cNvPr>
          <p:cNvGrpSpPr/>
          <p:nvPr/>
        </p:nvGrpSpPr>
        <p:grpSpPr>
          <a:xfrm>
            <a:off x="5750858" y="1859855"/>
            <a:ext cx="3643967" cy="3143362"/>
            <a:chOff x="5552365" y="2202009"/>
            <a:chExt cx="3842456" cy="3143362"/>
          </a:xfrm>
        </p:grpSpPr>
        <p:sp>
          <p:nvSpPr>
            <p:cNvPr id="29" name="正方形/長方形 28">
              <a:extLst>
                <a:ext uri="{FF2B5EF4-FFF2-40B4-BE49-F238E27FC236}">
                  <a16:creationId xmlns:a16="http://schemas.microsoft.com/office/drawing/2014/main" id="{77F56843-747E-7281-D408-DFBEAE7B51D7}"/>
                </a:ext>
              </a:extLst>
            </p:cNvPr>
            <p:cNvSpPr/>
            <p:nvPr/>
          </p:nvSpPr>
          <p:spPr>
            <a:xfrm>
              <a:off x="5552365"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31A705B8-C695-62E3-D00E-D6E498045114}"/>
                </a:ext>
              </a:extLst>
            </p:cNvPr>
            <p:cNvSpPr/>
            <p:nvPr/>
          </p:nvSpPr>
          <p:spPr>
            <a:xfrm>
              <a:off x="5552365"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F9900D0-DCD9-0357-6FE2-F505DC5DEC50}"/>
                </a:ext>
              </a:extLst>
            </p:cNvPr>
            <p:cNvSpPr/>
            <p:nvPr/>
          </p:nvSpPr>
          <p:spPr>
            <a:xfrm>
              <a:off x="5552365" y="3643855"/>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5366F0F0-30BB-B836-9EE5-0031D6EC6ECE}"/>
                </a:ext>
              </a:extLst>
            </p:cNvPr>
            <p:cNvSpPr/>
            <p:nvPr/>
          </p:nvSpPr>
          <p:spPr>
            <a:xfrm>
              <a:off x="5552365"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4" name="正方形/長方形 33">
              <a:extLst>
                <a:ext uri="{FF2B5EF4-FFF2-40B4-BE49-F238E27FC236}">
                  <a16:creationId xmlns:a16="http://schemas.microsoft.com/office/drawing/2014/main" id="{5886B971-1DF2-F3C7-1ADB-0CE86371250F}"/>
                </a:ext>
              </a:extLst>
            </p:cNvPr>
            <p:cNvSpPr/>
            <p:nvPr/>
          </p:nvSpPr>
          <p:spPr>
            <a:xfrm>
              <a:off x="5552365"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補助金が無い場合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E89545E-5A2B-097C-AD7B-3C86A72A318C}"/>
                </a:ext>
              </a:extLst>
            </p:cNvPr>
            <p:cNvSpPr/>
            <p:nvPr/>
          </p:nvSpPr>
          <p:spPr>
            <a:xfrm>
              <a:off x="5552365"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4" name="グループ化 43">
            <a:extLst>
              <a:ext uri="{FF2B5EF4-FFF2-40B4-BE49-F238E27FC236}">
                <a16:creationId xmlns:a16="http://schemas.microsoft.com/office/drawing/2014/main" id="{42E02696-2620-D490-478C-3A474EB4A8EE}"/>
              </a:ext>
            </a:extLst>
          </p:cNvPr>
          <p:cNvGrpSpPr/>
          <p:nvPr/>
        </p:nvGrpSpPr>
        <p:grpSpPr>
          <a:xfrm>
            <a:off x="510772" y="1857319"/>
            <a:ext cx="1512000" cy="3143362"/>
            <a:chOff x="510772" y="2202009"/>
            <a:chExt cx="1080001" cy="3143362"/>
          </a:xfrm>
        </p:grpSpPr>
        <p:sp>
          <p:nvSpPr>
            <p:cNvPr id="3" name="正方形/長方形 2">
              <a:extLst>
                <a:ext uri="{FF2B5EF4-FFF2-40B4-BE49-F238E27FC236}">
                  <a16:creationId xmlns:a16="http://schemas.microsoft.com/office/drawing/2014/main" id="{5B1CC113-A5A4-51A8-E414-3F3EF5C70D9A}"/>
                </a:ext>
              </a:extLst>
            </p:cNvPr>
            <p:cNvSpPr/>
            <p:nvPr/>
          </p:nvSpPr>
          <p:spPr>
            <a:xfrm>
              <a:off x="510773" y="2479157"/>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(1) </a:t>
              </a:r>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5" name="正方形/長方形 4">
              <a:extLst>
                <a:ext uri="{FF2B5EF4-FFF2-40B4-BE49-F238E27FC236}">
                  <a16:creationId xmlns:a16="http://schemas.microsoft.com/office/drawing/2014/main" id="{2D488DF2-DE32-C9BC-6AA4-BB743AC279EC}"/>
                </a:ext>
              </a:extLst>
            </p:cNvPr>
            <p:cNvSpPr/>
            <p:nvPr/>
          </p:nvSpPr>
          <p:spPr>
            <a:xfrm>
              <a:off x="510773" y="3061506"/>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(2) </a:t>
              </a:r>
              <a:r>
                <a:rPr kumimoji="1" lang="ja-JP" altLang="en-US" sz="1200" b="1">
                  <a:solidFill>
                    <a:schemeClr val="tx2"/>
                  </a:solidFill>
                  <a:latin typeface="Meiryo UI" panose="020B0604030504040204" pitchFamily="50" charset="-128"/>
                  <a:ea typeface="Meiryo UI" panose="020B0604030504040204" pitchFamily="50" charset="-128"/>
                </a:rPr>
                <a:t>スケジュール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B11ECFF-262D-C3B3-0A7F-5A7E67ABF74E}"/>
                </a:ext>
              </a:extLst>
            </p:cNvPr>
            <p:cNvSpPr/>
            <p:nvPr/>
          </p:nvSpPr>
          <p:spPr>
            <a:xfrm>
              <a:off x="510773" y="3643855"/>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(3) </a:t>
              </a:r>
              <a:r>
                <a:rPr kumimoji="1" lang="ja-JP" altLang="en-US" sz="1200" b="1">
                  <a:solidFill>
                    <a:schemeClr val="tx2"/>
                  </a:solidFill>
                  <a:latin typeface="Meiryo UI" panose="020B0604030504040204" pitchFamily="50" charset="-128"/>
                  <a:ea typeface="Meiryo UI" panose="020B0604030504040204" pitchFamily="50" charset="-128"/>
                </a:rPr>
                <a:t>資金調達方法</a:t>
              </a:r>
            </a:p>
          </p:txBody>
        </p:sp>
        <p:sp>
          <p:nvSpPr>
            <p:cNvPr id="22" name="正方形/長方形 21">
              <a:extLst>
                <a:ext uri="{FF2B5EF4-FFF2-40B4-BE49-F238E27FC236}">
                  <a16:creationId xmlns:a16="http://schemas.microsoft.com/office/drawing/2014/main" id="{9A8A5D4A-24A1-34C1-E5CC-786F8493152E}"/>
                </a:ext>
              </a:extLst>
            </p:cNvPr>
            <p:cNvSpPr/>
            <p:nvPr/>
          </p:nvSpPr>
          <p:spPr>
            <a:xfrm>
              <a:off x="510773" y="422620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(4) </a:t>
              </a:r>
              <a:r>
                <a:rPr kumimoji="1" lang="ja-JP" altLang="en-US" sz="1200" b="1">
                  <a:solidFill>
                    <a:schemeClr val="tx2"/>
                  </a:solidFill>
                  <a:latin typeface="Meiryo UI" panose="020B0604030504040204" pitchFamily="50" charset="-128"/>
                  <a:ea typeface="Meiryo UI" panose="020B0604030504040204" pitchFamily="50" charset="-128"/>
                </a:rPr>
                <a:t>将来的な採算性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61D72535-B539-E392-3588-CDED124FD23E}"/>
                </a:ext>
              </a:extLst>
            </p:cNvPr>
            <p:cNvSpPr/>
            <p:nvPr/>
          </p:nvSpPr>
          <p:spPr>
            <a:xfrm>
              <a:off x="510773" y="480855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(5) </a:t>
              </a:r>
              <a:r>
                <a:rPr kumimoji="1" lang="ja-JP" altLang="en-US" sz="1200" b="1">
                  <a:solidFill>
                    <a:schemeClr val="tx2"/>
                  </a:solidFill>
                  <a:latin typeface="Meiryo UI" panose="020B0604030504040204" pitchFamily="50" charset="-128"/>
                  <a:ea typeface="Meiryo UI" panose="020B0604030504040204" pitchFamily="50" charset="-128"/>
                </a:rPr>
                <a:t>ビジネスモデル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A80C0A58-2820-B57D-B1A3-3E3B9FC99200}"/>
                </a:ext>
              </a:extLst>
            </p:cNvPr>
            <p:cNvSpPr/>
            <p:nvPr/>
          </p:nvSpPr>
          <p:spPr>
            <a:xfrm>
              <a:off x="510772" y="2202009"/>
              <a:ext cx="1080000"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影響項目</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46" name="二等辺三角形 45">
            <a:extLst>
              <a:ext uri="{FF2B5EF4-FFF2-40B4-BE49-F238E27FC236}">
                <a16:creationId xmlns:a16="http://schemas.microsoft.com/office/drawing/2014/main" id="{08092951-796A-147A-D273-29C18EB0F59D}"/>
              </a:ext>
            </a:extLst>
          </p:cNvPr>
          <p:cNvSpPr/>
          <p:nvPr/>
        </p:nvSpPr>
        <p:spPr>
          <a:xfrm flipV="1">
            <a:off x="3423000" y="5071470"/>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BE1A2CC2-2C5C-2DA1-551B-968E5C15FF6B}"/>
              </a:ext>
            </a:extLst>
          </p:cNvPr>
          <p:cNvSpPr/>
          <p:nvPr/>
        </p:nvSpPr>
        <p:spPr>
          <a:xfrm>
            <a:off x="510772" y="5353712"/>
            <a:ext cx="8884053" cy="1135989"/>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spcAft>
                <a:spcPts val="300"/>
              </a:spcAft>
            </a:pPr>
            <a:r>
              <a:rPr kumimoji="1" lang="en-GB" sz="1200" b="1" u="sng">
                <a:solidFill>
                  <a:schemeClr val="tx2"/>
                </a:solidFill>
                <a:latin typeface="Meiryo UI" panose="020B0604030504040204" pitchFamily="50" charset="-128"/>
                <a:ea typeface="Meiryo UI" panose="020B0604030504040204" pitchFamily="50" charset="-128"/>
              </a:rPr>
              <a:t>(1)</a:t>
            </a:r>
            <a:r>
              <a:rPr kumimoji="1" lang="ja-JP" altLang="en-US" sz="1200" b="1" u="sng">
                <a:solidFill>
                  <a:schemeClr val="tx2"/>
                </a:solidFill>
                <a:latin typeface="Meiryo UI" panose="020B0604030504040204" pitchFamily="50" charset="-128"/>
                <a:ea typeface="Meiryo UI" panose="020B0604030504040204" pitchFamily="50" charset="-128"/>
              </a:rPr>
              <a:t>～</a:t>
            </a:r>
            <a:r>
              <a:rPr kumimoji="1" lang="en-US" altLang="ja-JP" sz="1200" b="1" u="sng">
                <a:solidFill>
                  <a:schemeClr val="tx2"/>
                </a:solidFill>
                <a:latin typeface="Meiryo UI" panose="020B0604030504040204" pitchFamily="50" charset="-128"/>
                <a:ea typeface="Meiryo UI" panose="020B0604030504040204" pitchFamily="50" charset="-128"/>
              </a:rPr>
              <a:t>(5)</a:t>
            </a:r>
            <a:r>
              <a:rPr kumimoji="1" lang="ja-JP" altLang="en-US" sz="1200" b="1" u="sng">
                <a:solidFill>
                  <a:schemeClr val="tx2"/>
                </a:solidFill>
                <a:latin typeface="Meiryo UI" panose="020B0604030504040204" pitchFamily="50" charset="-128"/>
                <a:ea typeface="Meiryo UI" panose="020B0604030504040204" pitchFamily="50" charset="-128"/>
              </a:rPr>
              <a:t>の違いがどのように事業成果を左右するのか</a:t>
            </a:r>
            <a:endParaRPr kumimoji="1" lang="en-US" altLang="ja-JP" sz="1200" b="1" u="sng">
              <a:solidFill>
                <a:schemeClr val="tx2"/>
              </a:solidFill>
              <a:latin typeface="Meiryo UI" panose="020B0604030504040204" pitchFamily="50" charset="-128"/>
              <a:ea typeface="Meiryo UI" panose="020B0604030504040204" pitchFamily="50" charset="-128"/>
            </a:endParaRPr>
          </a:p>
          <a:p>
            <a:pPr marL="171450" indent="-171450" defTabSz="742950">
              <a:spcAft>
                <a:spcPts val="300"/>
              </a:spcAft>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endParaRPr kumimoji="1" lang="en-GB" sz="1200">
              <a:solidFill>
                <a:schemeClr val="tx2"/>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D0ECD579-6F69-4867-BEC9-6732B394DF12}"/>
              </a:ext>
            </a:extLst>
          </p:cNvPr>
          <p:cNvSpPr/>
          <p:nvPr/>
        </p:nvSpPr>
        <p:spPr>
          <a:xfrm>
            <a:off x="2571263" y="5653817"/>
            <a:ext cx="5522266" cy="662839"/>
          </a:xfrm>
          <a:prstGeom prst="wedgeRectCallout">
            <a:avLst>
              <a:gd name="adj1" fmla="val -53713"/>
              <a:gd name="adj2" fmla="val -503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化に当たって本補助金の支援を受ける必要性がどのようにあるか、補助金が無い場合と比べてどのように事業成果が変わるのか、想定し得る範囲で構いませんので、記載してください（例：補助金の有無による</a:t>
            </a:r>
            <a:r>
              <a:rPr kumimoji="1" lang="en-US" altLang="ja-JP" sz="1000">
                <a:solidFill>
                  <a:schemeClr val="tx2"/>
                </a:solidFill>
              </a:rPr>
              <a:t>XXX</a:t>
            </a:r>
            <a:r>
              <a:rPr kumimoji="1" lang="ja-JP" altLang="en-US" sz="1000">
                <a:solidFill>
                  <a:schemeClr val="tx2"/>
                </a:solidFill>
              </a:rPr>
              <a:t>の相違が大きいことにより、デファクトスタンダード獲得の実現を左右する）</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33022049-662C-0DF9-DD08-47A0D633C5F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吹き出し: 四角形 5">
            <a:extLst>
              <a:ext uri="{FF2B5EF4-FFF2-40B4-BE49-F238E27FC236}">
                <a16:creationId xmlns:a16="http://schemas.microsoft.com/office/drawing/2014/main" id="{F3D36A98-2077-59C6-E949-72CAE110F1D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補助金の有無により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や</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に多大な影響が生じ、</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の実現性が左右されるため、公的支援が不可欠である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793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3-9. </a:t>
            </a:r>
            <a:r>
              <a:rPr kumimoji="1" lang="ja-JP" altLang="en-US"/>
              <a:t>その他説明等</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700658"/>
            <a:ext cx="4291200" cy="378904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endParaRPr kumimoji="1" lang="en-US" altLang="ja-JP" sz="1050"/>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8" y="1495322"/>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792000"/>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（大企業等のみ）現地政府・企業との本事業に関連する</a:t>
            </a:r>
            <a:r>
              <a:rPr kumimoji="1" lang="en-US" altLang="ja-JP" sz="1050"/>
              <a:t>MOU</a:t>
            </a:r>
            <a:r>
              <a:rPr kumimoji="1" lang="ja-JP" altLang="en-US" sz="1050"/>
              <a:t>・レター等の</a:t>
            </a:r>
            <a:br>
              <a:rPr kumimoji="1" lang="en-US" altLang="ja-JP" sz="1050"/>
            </a:br>
            <a:r>
              <a:rPr kumimoji="1" lang="ja-JP" altLang="en-US" sz="1050"/>
              <a:t>　　 写しを交付決定後</a:t>
            </a:r>
            <a:r>
              <a:rPr kumimoji="1" lang="en-US" altLang="ja-JP" sz="1050"/>
              <a:t>1</a:t>
            </a:r>
            <a:r>
              <a:rPr kumimoji="1" lang="ja-JP" altLang="en-US" sz="1050"/>
              <a:t>年以内に提出する</a:t>
            </a:r>
            <a:r>
              <a:rPr kumimoji="1" lang="en-US" altLang="ja-JP" sz="1050"/>
              <a:t>		</a:t>
            </a:r>
          </a:p>
          <a:p>
            <a:r>
              <a:rPr kumimoji="1" lang="ja-JP" altLang="en-US" sz="1050"/>
              <a:t>　   </a:t>
            </a:r>
            <a:r>
              <a:rPr kumimoji="1" lang="en-US" altLang="ja-JP" sz="1050"/>
              <a:t>【</a:t>
            </a:r>
            <a:r>
              <a:rPr kumimoji="1" lang="ja-JP" altLang="en-US" sz="1050"/>
              <a:t>提出予定日：　　　　　</a:t>
            </a:r>
            <a:r>
              <a:rPr kumimoji="1" lang="en-US" altLang="ja-JP" sz="1050"/>
              <a:t>】</a:t>
            </a:r>
          </a:p>
        </p:txBody>
      </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9" name="正方形/長方形 8">
            <a:extLst>
              <a:ext uri="{FF2B5EF4-FFF2-40B4-BE49-F238E27FC236}">
                <a16:creationId xmlns:a16="http://schemas.microsoft.com/office/drawing/2014/main" id="{A1A4B223-4810-BACF-982E-FD1CC44CA8E8}"/>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84DE7AB-24CB-1B79-A072-05D5BE16D8BB}"/>
              </a:ext>
            </a:extLst>
          </p:cNvPr>
          <p:cNvSpPr/>
          <p:nvPr/>
        </p:nvSpPr>
        <p:spPr>
          <a:xfrm>
            <a:off x="5102507" y="4094006"/>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ルールメイキング・国際標準化（該当の場合）</a:t>
            </a:r>
          </a:p>
        </p:txBody>
      </p:sp>
      <p:sp>
        <p:nvSpPr>
          <p:cNvPr id="20" name="吹き出し: 四角形 19">
            <a:extLst>
              <a:ext uri="{FF2B5EF4-FFF2-40B4-BE49-F238E27FC236}">
                <a16:creationId xmlns:a16="http://schemas.microsoft.com/office/drawing/2014/main" id="{5760204D-E556-611E-F99B-929B5DF3E6DD}"/>
              </a:ext>
            </a:extLst>
          </p:cNvPr>
          <p:cNvSpPr/>
          <p:nvPr/>
        </p:nvSpPr>
        <p:spPr>
          <a:xfrm>
            <a:off x="5936633" y="4790859"/>
            <a:ext cx="3458191" cy="558940"/>
          </a:xfrm>
          <a:prstGeom prst="wedgeRectCallout">
            <a:avLst>
              <a:gd name="adj1" fmla="val -56283"/>
              <a:gd name="adj2" fmla="val -554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国際標準化等を支援する日本国政府の支援を利用した経験があり、事業実施国や周辺国におけるルールメイキング、国際標準化等に繋がる事業である場合、その理由を記載してください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9D5FF442-D4D3-CB97-F70D-695755737215}"/>
              </a:ext>
            </a:extLst>
          </p:cNvPr>
          <p:cNvCxnSpPr>
            <a:cxnSpLocks/>
          </p:cNvCxnSpPr>
          <p:nvPr/>
        </p:nvCxnSpPr>
        <p:spPr>
          <a:xfrm flipH="1">
            <a:off x="4948122" y="3960002"/>
            <a:ext cx="4446702"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テキスト プレースホルダー 2">
            <a:extLst>
              <a:ext uri="{FF2B5EF4-FFF2-40B4-BE49-F238E27FC236}">
                <a16:creationId xmlns:a16="http://schemas.microsoft.com/office/drawing/2014/main" id="{39D35AB3-FA14-8567-807A-10664ABD038C}"/>
              </a:ext>
            </a:extLst>
          </p:cNvPr>
          <p:cNvSpPr txBox="1">
            <a:spLocks/>
          </p:cNvSpPr>
          <p:nvPr/>
        </p:nvSpPr>
        <p:spPr>
          <a:xfrm>
            <a:off x="5104030" y="445335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en-US" altLang="ja-JP" sz="1050"/>
              <a:t>XXX</a:t>
            </a:r>
            <a:r>
              <a:rPr kumimoji="1" lang="ja-JP" altLang="en-US" sz="1050"/>
              <a:t>・・・</a:t>
            </a:r>
            <a:endParaRPr kumimoji="1" lang="en-US" altLang="ja-JP" sz="1050"/>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357988" y="2721922"/>
            <a:ext cx="4512180" cy="4110261"/>
          </a:xfrm>
          <a:prstGeom prst="wedgeRectCallout">
            <a:avLst>
              <a:gd name="adj1" fmla="val -33611"/>
              <a:gd name="adj2" fmla="val -553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indent="-17780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事業実施国の中央政府等との間で取り交わしている</a:t>
            </a:r>
            <a:r>
              <a:rPr kumimoji="1" lang="en-US" altLang="ja-JP" sz="1000">
                <a:solidFill>
                  <a:schemeClr val="tx2"/>
                </a:solidFill>
              </a:rPr>
              <a:t>MOU</a:t>
            </a:r>
            <a:r>
              <a:rPr kumimoji="1" lang="ja-JP" altLang="en-US" sz="1000">
                <a:solidFill>
                  <a:schemeClr val="tx2"/>
                </a:solidFill>
              </a:rPr>
              <a:t>やレター等の写し</a:t>
            </a:r>
            <a:r>
              <a:rPr kumimoji="1" lang="en-US" altLang="ja-JP" sz="1000">
                <a:solidFill>
                  <a:schemeClr val="tx2"/>
                </a:solidFill>
              </a:rPr>
              <a:t>※</a:t>
            </a:r>
            <a:r>
              <a:rPr kumimoji="1" lang="ja-JP" altLang="en-US" sz="1000">
                <a:solidFill>
                  <a:schemeClr val="tx2"/>
                </a:solidFill>
              </a:rPr>
              <a:t>を、</a:t>
            </a:r>
            <a:r>
              <a:rPr kumimoji="1" lang="ja-JP" altLang="en-US" sz="1000" b="1">
                <a:solidFill>
                  <a:schemeClr val="tx2"/>
                </a:solidFill>
              </a:rPr>
              <a:t>応募時又は交付決定後１年以内に提出する必要</a:t>
            </a:r>
            <a:r>
              <a:rPr kumimoji="1" lang="ja-JP" altLang="en-US" sz="1000">
                <a:solidFill>
                  <a:schemeClr val="tx2"/>
                </a:solidFill>
              </a:rPr>
              <a:t>があり、提出が行われない場合、採択・交付決定が取り消されることがあります。提出された</a:t>
            </a:r>
            <a:r>
              <a:rPr kumimoji="1" lang="en-US" altLang="ja-JP" sz="1000">
                <a:solidFill>
                  <a:schemeClr val="tx2"/>
                </a:solidFill>
              </a:rPr>
              <a:t>MOU</a:t>
            </a:r>
            <a:r>
              <a:rPr kumimoji="1" lang="ja-JP" altLang="en-US" sz="1000">
                <a:solidFill>
                  <a:schemeClr val="tx2"/>
                </a:solidFill>
              </a:rPr>
              <a:t>やレター等の内容は、</a:t>
            </a:r>
            <a:r>
              <a:rPr kumimoji="1" lang="ja-JP" altLang="en-US" sz="1000" b="1">
                <a:solidFill>
                  <a:schemeClr val="tx2"/>
                </a:solidFill>
              </a:rPr>
              <a:t>必須項目及び加点要素として</a:t>
            </a:r>
            <a:r>
              <a:rPr kumimoji="1" lang="ja-JP" altLang="en-US" sz="1000">
                <a:solidFill>
                  <a:schemeClr val="tx2"/>
                </a:solidFill>
              </a:rPr>
              <a:t>審査されます</a:t>
            </a:r>
            <a:endParaRPr kumimoji="1" lang="en-US" altLang="ja-JP" sz="1000">
              <a:solidFill>
                <a:schemeClr val="tx2"/>
              </a:solidFill>
            </a:endParaRPr>
          </a:p>
          <a:p>
            <a:pPr marL="177800" indent="-17780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a:solidFill>
                  <a:schemeClr val="tx2"/>
                </a:solidFill>
              </a:rPr>
              <a:t>事業実施国の中央政府等との間で取り交わしている</a:t>
            </a:r>
            <a:r>
              <a:rPr kumimoji="1" lang="en-US" altLang="ja-JP" sz="1000">
                <a:solidFill>
                  <a:schemeClr val="tx2"/>
                </a:solidFill>
              </a:rPr>
              <a:t>MOU</a:t>
            </a:r>
            <a:r>
              <a:rPr kumimoji="1" lang="ja-JP" altLang="en-US" sz="1000">
                <a:solidFill>
                  <a:schemeClr val="tx2"/>
                </a:solidFill>
              </a:rPr>
              <a:t>やレター等の写し</a:t>
            </a:r>
            <a:r>
              <a:rPr kumimoji="1" lang="en-US" altLang="ja-JP" sz="1000">
                <a:solidFill>
                  <a:schemeClr val="tx2"/>
                </a:solidFill>
              </a:rPr>
              <a:t>※</a:t>
            </a:r>
            <a:r>
              <a:rPr kumimoji="1" lang="ja-JP" altLang="en-US" sz="1000">
                <a:solidFill>
                  <a:schemeClr val="tx2"/>
                </a:solidFill>
              </a:rPr>
              <a:t>を</a:t>
            </a:r>
            <a:r>
              <a:rPr kumimoji="1" lang="ja-JP" altLang="en-US" sz="1000" b="1">
                <a:solidFill>
                  <a:schemeClr val="tx2"/>
                </a:solidFill>
              </a:rPr>
              <a:t>応募時に提出できた場合</a:t>
            </a:r>
            <a:r>
              <a:rPr kumimoji="1" lang="ja-JP" altLang="en-US" sz="1000">
                <a:solidFill>
                  <a:schemeClr val="tx2"/>
                </a:solidFill>
              </a:rPr>
              <a:t>、その内容は</a:t>
            </a:r>
            <a:r>
              <a:rPr kumimoji="1" lang="ja-JP" altLang="en-US" sz="1000" b="1">
                <a:solidFill>
                  <a:schemeClr val="tx2"/>
                </a:solidFill>
              </a:rPr>
              <a:t>加点要素として</a:t>
            </a:r>
            <a:r>
              <a:rPr kumimoji="1" lang="ja-JP" altLang="en-US" sz="1000">
                <a:solidFill>
                  <a:schemeClr val="tx2"/>
                </a:solidFill>
              </a:rPr>
              <a:t>審査されます</a:t>
            </a:r>
            <a:endParaRPr kumimoji="1" lang="en-US" altLang="ja-JP" sz="1000">
              <a:solidFill>
                <a:schemeClr val="tx2"/>
              </a:solidFill>
            </a:endParaRPr>
          </a:p>
          <a:p>
            <a:pPr marL="47625">
              <a:spcAft>
                <a:spcPts val="1200"/>
              </a:spcAft>
            </a:pPr>
            <a:r>
              <a:rPr kumimoji="1" lang="ja-JP" altLang="en-US" sz="1000">
                <a:solidFill>
                  <a:schemeClr val="tx2"/>
                </a:solidFill>
                <a:latin typeface="Meiryo UI" panose="020B0604030504040204" pitchFamily="50" charset="-128"/>
                <a:ea typeface="Meiryo UI" panose="020B0604030504040204" pitchFamily="50" charset="-128"/>
              </a:rPr>
              <a:t>（以上の詳細については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3.(4) </a:t>
            </a:r>
            <a:r>
              <a:rPr kumimoji="1" lang="ja-JP" altLang="en-US" sz="1000" b="1">
                <a:solidFill>
                  <a:schemeClr val="tx2"/>
                </a:solidFill>
                <a:latin typeface="Meiryo UI" panose="020B0604030504040204" pitchFamily="50" charset="-128"/>
                <a:ea typeface="Meiryo UI" panose="020B0604030504040204" pitchFamily="50" charset="-128"/>
              </a:rPr>
              <a:t>② 及び </a:t>
            </a:r>
            <a:r>
              <a:rPr kumimoji="1" lang="en-US" altLang="ja-JP" sz="1000" b="1">
                <a:solidFill>
                  <a:schemeClr val="tx2"/>
                </a:solidFill>
                <a:latin typeface="Meiryo UI" panose="020B0604030504040204" pitchFamily="50" charset="-128"/>
                <a:ea typeface="Meiryo UI" panose="020B0604030504040204" pitchFamily="50" charset="-128"/>
              </a:rPr>
              <a:t>8.(2) </a:t>
            </a:r>
            <a:r>
              <a:rPr kumimoji="1" lang="ja-JP" altLang="en-US" sz="1000" b="1">
                <a:solidFill>
                  <a:schemeClr val="tx2"/>
                </a:solidFill>
                <a:latin typeface="Meiryo UI" panose="020B0604030504040204" pitchFamily="50" charset="-128"/>
                <a:ea typeface="Meiryo UI" panose="020B0604030504040204" pitchFamily="50" charset="-128"/>
              </a:rPr>
              <a:t>⑲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a:solidFill>
                <a:schemeClr val="tx2"/>
              </a:solidFill>
            </a:endParaRPr>
          </a:p>
          <a:p>
            <a:pPr marL="179388" indent="-179388">
              <a:spcAft>
                <a:spcPts val="300"/>
              </a:spcAft>
              <a:buFont typeface="Arial" panose="020B0604020202020204" pitchFamily="34" charset="0"/>
              <a:buChar char="•"/>
            </a:pPr>
            <a:r>
              <a:rPr kumimoji="1" lang="ja-JP" altLang="en-US" sz="1000">
                <a:solidFill>
                  <a:schemeClr val="tx2"/>
                </a:solidFill>
              </a:rPr>
              <a:t>以上の要領を踏まえ、本スライドには、該当するチェックボックスにチェック（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□を■にしてください）</a:t>
            </a:r>
            <a:r>
              <a:rPr kumimoji="1" lang="ja-JP" altLang="en-US" sz="1000">
                <a:solidFill>
                  <a:schemeClr val="tx2"/>
                </a:solidFill>
              </a:rPr>
              <a:t>の上、協議を開始しているかを含めて、現地政府・企業等との連携・協業予定に関する想定内容を具体的に記載してください</a:t>
            </a:r>
            <a:endParaRPr kumimoji="1" lang="en-US" altLang="ja-JP" sz="1000">
              <a:solidFill>
                <a:schemeClr val="tx2"/>
              </a:solidFill>
            </a:endParaRPr>
          </a:p>
          <a:p>
            <a:pPr marL="179388" indent="-179388">
              <a:spcAft>
                <a:spcPts val="300"/>
              </a:spcAft>
              <a:buFont typeface="Arial" panose="020B0604020202020204" pitchFamily="34" charset="0"/>
              <a:buChar char="•"/>
            </a:pPr>
            <a:r>
              <a:rPr kumimoji="1" lang="ja-JP" altLang="en-US" sz="1000">
                <a:solidFill>
                  <a:schemeClr val="tx2"/>
                </a:solidFill>
              </a:rPr>
              <a:t>根拠資料（</a:t>
            </a:r>
            <a:r>
              <a:rPr kumimoji="1" lang="en-US" altLang="ja-JP" sz="1000">
                <a:solidFill>
                  <a:schemeClr val="tx2"/>
                </a:solidFill>
              </a:rPr>
              <a:t>MOU</a:t>
            </a:r>
            <a:r>
              <a:rPr kumimoji="1" lang="ja-JP" altLang="en-US" sz="1000">
                <a:solidFill>
                  <a:schemeClr val="tx2"/>
                </a:solidFill>
              </a:rPr>
              <a:t>・レター等）が日本語以外の言語で記載されている場合には、日本語訳を必ず添付してください</a:t>
            </a:r>
            <a:endParaRPr kumimoji="1" lang="en-US" altLang="ja-JP" sz="1000">
              <a:solidFill>
                <a:schemeClr val="tx2"/>
              </a:solidFill>
            </a:endParaRPr>
          </a:p>
          <a:p>
            <a:pPr>
              <a:spcAft>
                <a:spcPts val="300"/>
              </a:spcAft>
            </a:pPr>
            <a:endParaRPr kumimoji="1" lang="en-US" altLang="ja-JP" sz="1000">
              <a:solidFill>
                <a:schemeClr val="tx2"/>
              </a:solidFill>
            </a:endParaRPr>
          </a:p>
          <a:p>
            <a:pPr>
              <a:spcAft>
                <a:spcPts val="300"/>
              </a:spcAft>
            </a:pPr>
            <a:r>
              <a:rPr kumimoji="1" lang="en-US" altLang="ja-JP" sz="1000">
                <a:solidFill>
                  <a:schemeClr val="tx2"/>
                </a:solidFill>
              </a:rPr>
              <a:t>※</a:t>
            </a:r>
            <a:r>
              <a:rPr kumimoji="1" lang="ja-JP" altLang="en-US" sz="1000">
                <a:solidFill>
                  <a:schemeClr val="tx2"/>
                </a:solidFill>
              </a:rPr>
              <a:t>提出の対象となる</a:t>
            </a:r>
            <a:r>
              <a:rPr kumimoji="1" lang="en-US" altLang="ja-JP" sz="1000">
                <a:solidFill>
                  <a:schemeClr val="tx2"/>
                </a:solidFill>
              </a:rPr>
              <a:t>MOU</a:t>
            </a:r>
            <a:r>
              <a:rPr kumimoji="1" lang="ja-JP" altLang="en-US" sz="1000">
                <a:solidFill>
                  <a:schemeClr val="tx2"/>
                </a:solidFill>
              </a:rPr>
              <a:t>やレター等の内容は次のとおりです。</a:t>
            </a:r>
            <a:br>
              <a:rPr kumimoji="1" lang="ja-JP" altLang="en-US" sz="1000">
                <a:solidFill>
                  <a:schemeClr val="tx2"/>
                </a:solidFill>
              </a:rPr>
            </a:br>
            <a:r>
              <a:rPr kumimoji="1" lang="ja-JP" altLang="en-US" sz="1000">
                <a:solidFill>
                  <a:schemeClr val="tx2"/>
                </a:solidFill>
              </a:rPr>
              <a:t>大企業等の場合は相手国側の具体的な対応の記載が必要ですが、中小企業の場合は、相手国側からの包括的な協力、依頼等の記載があれば加点の対象となります。</a:t>
            </a:r>
          </a:p>
          <a:p>
            <a:pPr>
              <a:spcAft>
                <a:spcPts val="300"/>
              </a:spcAft>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a:t>
            </a:r>
            <a:br>
              <a:rPr kumimoji="1" lang="en-US" altLang="ja-JP" sz="1000">
                <a:solidFill>
                  <a:schemeClr val="tx2"/>
                </a:solidFill>
              </a:rPr>
            </a:br>
            <a:r>
              <a:rPr kumimoji="1" lang="ja-JP" altLang="en-US" sz="1000">
                <a:solidFill>
                  <a:schemeClr val="tx2"/>
                </a:solidFill>
              </a:rPr>
              <a:t>中央政府等との協業・連携やファイナンス支援等の具体的な対応を含む文書。ただし、事業の実施に当たり事業実施国による規制緩和、特例措置、これらに類する特別な許認可等が必要となる場合には、行政手続きの支援が記載された文書。</a:t>
            </a:r>
            <a:br>
              <a:rPr kumimoji="1" lang="ja-JP" altLang="en-US" sz="1000">
                <a:solidFill>
                  <a:schemeClr val="tx2"/>
                </a:solidFill>
              </a:rPr>
            </a:b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a:t>
            </a:r>
            <a:br>
              <a:rPr kumimoji="1" lang="en-US" altLang="ja-JP" sz="1000">
                <a:solidFill>
                  <a:srgbClr val="C00000"/>
                </a:solidFill>
              </a:rPr>
            </a:br>
            <a:r>
              <a:rPr kumimoji="1" lang="ja-JP" altLang="en-US" sz="1000">
                <a:solidFill>
                  <a:schemeClr val="tx2"/>
                </a:solidFill>
              </a:rPr>
              <a:t>事業実施国による規制緩和、特例措置、これらに類する特別な許認可等の行政手続きの支援、中央政府等との協業・連携やファイナンス支援等の具体的な対応、包括的な協力、依頼等を含む文書。</a:t>
            </a:r>
          </a:p>
        </p:txBody>
      </p:sp>
      <p:sp>
        <p:nvSpPr>
          <p:cNvPr id="23" name="吹き出し: 四角形 22">
            <a:extLst>
              <a:ext uri="{FF2B5EF4-FFF2-40B4-BE49-F238E27FC236}">
                <a16:creationId xmlns:a16="http://schemas.microsoft.com/office/drawing/2014/main" id="{94F7A6D2-7D14-B6D6-5634-0DABFAD5166C}"/>
              </a:ext>
            </a:extLst>
          </p:cNvPr>
          <p:cNvSpPr/>
          <p:nvPr/>
        </p:nvSpPr>
        <p:spPr>
          <a:xfrm>
            <a:off x="2227564" y="1353055"/>
            <a:ext cx="2642603" cy="1218340"/>
          </a:xfrm>
          <a:prstGeom prst="wedgeRectCallout">
            <a:avLst>
              <a:gd name="adj1" fmla="val -60014"/>
              <a:gd name="adj2" fmla="val -674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600"/>
              </a:spcAft>
            </a:pPr>
            <a:r>
              <a:rPr kumimoji="1" lang="en-US" altLang="ja-JP" sz="1000">
                <a:solidFill>
                  <a:srgbClr val="C00000"/>
                </a:solidFill>
              </a:rPr>
              <a:t>【</a:t>
            </a:r>
            <a:r>
              <a:rPr kumimoji="1" lang="ja-JP" altLang="en-US" sz="1000">
                <a:solidFill>
                  <a:srgbClr val="C00000"/>
                </a:solidFill>
              </a:rPr>
              <a:t>全企業</a:t>
            </a:r>
            <a:r>
              <a:rPr kumimoji="1" lang="en-US" altLang="ja-JP" sz="1000">
                <a:solidFill>
                  <a:srgbClr val="C00000"/>
                </a:solidFill>
              </a:rPr>
              <a:t>】</a:t>
            </a:r>
            <a:br>
              <a:rPr kumimoji="1" lang="en-US" altLang="ja-JP" sz="1000">
                <a:solidFill>
                  <a:schemeClr val="tx2"/>
                </a:solidFill>
              </a:rPr>
            </a:br>
            <a:r>
              <a:rPr kumimoji="1" lang="en-US" altLang="ja-JP" sz="1000">
                <a:solidFill>
                  <a:schemeClr val="tx2"/>
                </a:solidFill>
              </a:rPr>
              <a:t>MOU</a:t>
            </a:r>
            <a:r>
              <a:rPr kumimoji="1" lang="ja-JP" altLang="en-US" sz="1000">
                <a:solidFill>
                  <a:schemeClr val="tx2"/>
                </a:solidFill>
              </a:rPr>
              <a:t>・レター等の写しを提出した場合は、企業規模に関わらず</a:t>
            </a:r>
            <a:r>
              <a:rPr kumimoji="1" lang="en-US" altLang="ja-JP" sz="1000">
                <a:solidFill>
                  <a:schemeClr val="tx2"/>
                </a:solidFill>
              </a:rPr>
              <a:t>1</a:t>
            </a:r>
            <a:r>
              <a:rPr kumimoji="1" lang="ja-JP" altLang="en-US" sz="1000">
                <a:solidFill>
                  <a:schemeClr val="tx2"/>
                </a:solidFill>
              </a:rPr>
              <a:t>つ目のチェックボックスにチェック（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□を■に変更）してください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rgbClr val="C00000"/>
                </a:solidFill>
                <a:latin typeface="Meiryo UI" panose="020B0604030504040204" pitchFamily="50" charset="-128"/>
                <a:ea typeface="Meiryo UI" panose="020B0604030504040204" pitchFamily="50" charset="-128"/>
              </a:rPr>
              <a:t>【</a:t>
            </a:r>
            <a:r>
              <a:rPr kumimoji="1" lang="ja-JP" altLang="en-US" sz="1000">
                <a:solidFill>
                  <a:srgbClr val="C00000"/>
                </a:solidFill>
              </a:rPr>
              <a:t>大企業等</a:t>
            </a:r>
            <a:r>
              <a:rPr kumimoji="1" lang="en-US" altLang="ja-JP" sz="1000">
                <a:solidFill>
                  <a:srgbClr val="C00000"/>
                </a:solidFill>
              </a:rPr>
              <a:t>】</a:t>
            </a:r>
            <a:r>
              <a:rPr kumimoji="1" lang="ja-JP" altLang="en-US" sz="1000">
                <a:solidFill>
                  <a:srgbClr val="C00000"/>
                </a:solidFill>
              </a:rPr>
              <a:t>（必須）</a:t>
            </a:r>
            <a:br>
              <a:rPr kumimoji="1" lang="en-US" altLang="ja-JP" sz="1000">
                <a:solidFill>
                  <a:srgbClr val="C00000"/>
                </a:solidFill>
              </a:rPr>
            </a:br>
            <a:r>
              <a:rPr kumimoji="1" lang="ja-JP" altLang="en-US" sz="1000">
                <a:solidFill>
                  <a:schemeClr val="tx2"/>
                </a:solidFill>
              </a:rPr>
              <a:t>応募時点で</a:t>
            </a:r>
            <a:r>
              <a:rPr kumimoji="1" lang="en-US" altLang="ja-JP" sz="1000">
                <a:solidFill>
                  <a:schemeClr val="tx2"/>
                </a:solidFill>
              </a:rPr>
              <a:t>MOU</a:t>
            </a:r>
            <a:r>
              <a:rPr kumimoji="1" lang="ja-JP" altLang="en-US" sz="1000">
                <a:solidFill>
                  <a:schemeClr val="tx2"/>
                </a:solidFill>
              </a:rPr>
              <a:t>やレター等を取り交わしていない又は根拠資料提出が不可能な場合、提出目途を記載してください</a:t>
            </a:r>
            <a:endParaRPr kumimoji="1" lang="ja-JP" altLang="en-US" sz="1000">
              <a:solidFill>
                <a:srgbClr val="C00000"/>
              </a:solidFill>
            </a:endParaRPr>
          </a:p>
        </p:txBody>
      </p:sp>
    </p:spTree>
    <p:extLst>
      <p:ext uri="{BB962C8B-B14F-4D97-AF65-F5344CB8AC3E}">
        <p14:creationId xmlns:p14="http://schemas.microsoft.com/office/powerpoint/2010/main" val="2641957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商業化計画及び想定成果</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B7E20-953B-2DF8-EDD9-24AF0653EC5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DFB3D16-345F-38B8-5DC6-1061378A0C7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CB3AFB-9CC3-4069-EA2E-92718A548E94}"/>
              </a:ext>
            </a:extLst>
          </p:cNvPr>
          <p:cNvSpPr>
            <a:spLocks noGrp="1"/>
          </p:cNvSpPr>
          <p:nvPr>
            <p:ph type="body" sz="quarter" idx="17"/>
          </p:nvPr>
        </p:nvSpPr>
        <p:spPr/>
        <p:txBody>
          <a:bodyPr/>
          <a:lstStyle/>
          <a:p>
            <a:r>
              <a:rPr kumimoji="1" lang="en-US"/>
              <a:t>4-1. </a:t>
            </a:r>
            <a:r>
              <a:rPr kumimoji="1" lang="ja-JP" altLang="en-US"/>
              <a:t>商業化時のビジネスモデル</a:t>
            </a:r>
            <a:endParaRPr kumimoji="1" lang="en-GB"/>
          </a:p>
        </p:txBody>
      </p:sp>
      <p:sp>
        <p:nvSpPr>
          <p:cNvPr id="3" name="正方形/長方形 2">
            <a:extLst>
              <a:ext uri="{FF2B5EF4-FFF2-40B4-BE49-F238E27FC236}">
                <a16:creationId xmlns:a16="http://schemas.microsoft.com/office/drawing/2014/main" id="{7EC1ABEB-F498-1A4A-2F15-7D052E16F4A7}"/>
              </a:ext>
            </a:extLst>
          </p:cNvPr>
          <p:cNvSpPr/>
          <p:nvPr/>
        </p:nvSpPr>
        <p:spPr>
          <a:xfrm>
            <a:off x="510776" y="1484313"/>
            <a:ext cx="2596218" cy="28972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商業時に想定するビジネスモデル</a:t>
            </a:r>
          </a:p>
        </p:txBody>
      </p:sp>
      <p:cxnSp>
        <p:nvCxnSpPr>
          <p:cNvPr id="70" name="直線矢印コネクタ 69">
            <a:extLst>
              <a:ext uri="{FF2B5EF4-FFF2-40B4-BE49-F238E27FC236}">
                <a16:creationId xmlns:a16="http://schemas.microsoft.com/office/drawing/2014/main" id="{AB33AFCC-69D6-903B-2436-EABBC0DF3941}"/>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AC990CF0-BFA7-E76F-AD5C-4EE58698A60D}"/>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72" name="直線矢印コネクタ 71">
            <a:extLst>
              <a:ext uri="{FF2B5EF4-FFF2-40B4-BE49-F238E27FC236}">
                <a16:creationId xmlns:a16="http://schemas.microsoft.com/office/drawing/2014/main" id="{345073CB-07F3-8A6F-CD49-F7DD4A4035C5}"/>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9B8BB28A-F9FF-3E80-0676-BE93446E771A}"/>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sp>
        <p:nvSpPr>
          <p:cNvPr id="86" name="正方形/長方形 85">
            <a:extLst>
              <a:ext uri="{FF2B5EF4-FFF2-40B4-BE49-F238E27FC236}">
                <a16:creationId xmlns:a16="http://schemas.microsoft.com/office/drawing/2014/main" id="{FC584E9B-3BB3-0707-0B8E-7EE7179B692F}"/>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ECF3A1DE-431B-6B71-2DDC-2541211CB83F}"/>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89" name="吹き出し: 四角形 88">
            <a:extLst>
              <a:ext uri="{FF2B5EF4-FFF2-40B4-BE49-F238E27FC236}">
                <a16:creationId xmlns:a16="http://schemas.microsoft.com/office/drawing/2014/main" id="{D192EA25-37FC-A1FD-D62E-919268DC444B}"/>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cxnSp>
        <p:nvCxnSpPr>
          <p:cNvPr id="91" name="直線矢印コネクタ 90">
            <a:extLst>
              <a:ext uri="{FF2B5EF4-FFF2-40B4-BE49-F238E27FC236}">
                <a16:creationId xmlns:a16="http://schemas.microsoft.com/office/drawing/2014/main" id="{60AB17DF-3F36-AB01-129B-5C3DF2BCAA7B}"/>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a:extLst>
              <a:ext uri="{FF2B5EF4-FFF2-40B4-BE49-F238E27FC236}">
                <a16:creationId xmlns:a16="http://schemas.microsoft.com/office/drawing/2014/main" id="{634D162E-266D-1E45-1795-0E1339EB11A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93" name="吹き出し: 四角形 92">
            <a:extLst>
              <a:ext uri="{FF2B5EF4-FFF2-40B4-BE49-F238E27FC236}">
                <a16:creationId xmlns:a16="http://schemas.microsoft.com/office/drawing/2014/main" id="{78DDC6D6-F584-83C8-55AE-D927387C1277}"/>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96" name="吹き出し: 四角形 95">
            <a:extLst>
              <a:ext uri="{FF2B5EF4-FFF2-40B4-BE49-F238E27FC236}">
                <a16:creationId xmlns:a16="http://schemas.microsoft.com/office/drawing/2014/main" id="{64E47714-680C-2AEA-ED6C-1DDB4B66ECD4}"/>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5DFED39E-41C1-7347-16BD-DC143E0137D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9</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073E0C89-3B41-2DEF-D31C-B243F464E12A}"/>
              </a:ext>
            </a:extLst>
          </p:cNvPr>
          <p:cNvGrpSpPr/>
          <p:nvPr/>
        </p:nvGrpSpPr>
        <p:grpSpPr>
          <a:xfrm>
            <a:off x="510776" y="1949064"/>
            <a:ext cx="8884448" cy="4618696"/>
            <a:chOff x="510776" y="2398688"/>
            <a:chExt cx="8884448" cy="4452339"/>
          </a:xfrm>
        </p:grpSpPr>
        <p:sp>
          <p:nvSpPr>
            <p:cNvPr id="5" name="テキスト ボックス 4">
              <a:extLst>
                <a:ext uri="{FF2B5EF4-FFF2-40B4-BE49-F238E27FC236}">
                  <a16:creationId xmlns:a16="http://schemas.microsoft.com/office/drawing/2014/main" id="{5ACEF9CF-7199-D0BA-39ED-B908B150677E}"/>
                </a:ext>
              </a:extLst>
            </p:cNvPr>
            <p:cNvSpPr txBox="1"/>
            <p:nvPr/>
          </p:nvSpPr>
          <p:spPr>
            <a:xfrm>
              <a:off x="510776" y="2398688"/>
              <a:ext cx="422476" cy="1184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例：利用者</a:t>
              </a:r>
            </a:p>
          </p:txBody>
        </p:sp>
        <p:sp>
          <p:nvSpPr>
            <p:cNvPr id="6" name="テキスト ボックス 5">
              <a:extLst>
                <a:ext uri="{FF2B5EF4-FFF2-40B4-BE49-F238E27FC236}">
                  <a16:creationId xmlns:a16="http://schemas.microsoft.com/office/drawing/2014/main" id="{ABFA8F5E-6C74-F4FA-A314-601C81940B74}"/>
                </a:ext>
              </a:extLst>
            </p:cNvPr>
            <p:cNvSpPr txBox="1"/>
            <p:nvPr/>
          </p:nvSpPr>
          <p:spPr>
            <a:xfrm>
              <a:off x="510776" y="3589116"/>
              <a:ext cx="422476" cy="15912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例：提供者・設備</a:t>
              </a:r>
            </a:p>
          </p:txBody>
        </p:sp>
        <p:sp>
          <p:nvSpPr>
            <p:cNvPr id="7" name="テキスト ボックス 6">
              <a:extLst>
                <a:ext uri="{FF2B5EF4-FFF2-40B4-BE49-F238E27FC236}">
                  <a16:creationId xmlns:a16="http://schemas.microsoft.com/office/drawing/2014/main" id="{B5ACD2B2-9C8C-3287-8ED8-6B04B44ECAEA}"/>
                </a:ext>
              </a:extLst>
            </p:cNvPr>
            <p:cNvSpPr txBox="1"/>
            <p:nvPr/>
          </p:nvSpPr>
          <p:spPr>
            <a:xfrm>
              <a:off x="510776" y="5180404"/>
              <a:ext cx="422476" cy="167062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0000" tIns="0" rIns="91440" bIns="0" numCol="1" spcCol="0" rtlCol="0" fromWordArt="0" anchor="ctr" anchorCtr="0" forceAA="0" compatLnSpc="1">
              <a:prstTxWarp prst="textNoShape">
                <a:avLst/>
              </a:prstTxWarp>
              <a:noAutofit/>
            </a:bodyPr>
            <a:lstStyle/>
            <a:p>
              <a:pPr algn="ctr"/>
              <a:r>
                <a:rPr kumimoji="1" lang="ja-JP" altLang="en-US" sz="1200" b="1">
                  <a:solidFill>
                    <a:schemeClr val="tx2"/>
                  </a:solidFill>
                </a:rPr>
                <a:t>例：事業パートナー</a:t>
              </a:r>
            </a:p>
          </p:txBody>
        </p:sp>
        <p:sp>
          <p:nvSpPr>
            <p:cNvPr id="14" name="正方形/長方形 13">
              <a:extLst>
                <a:ext uri="{FF2B5EF4-FFF2-40B4-BE49-F238E27FC236}">
                  <a16:creationId xmlns:a16="http://schemas.microsoft.com/office/drawing/2014/main" id="{C8BBAB62-53FD-95EE-066B-3775632A67BE}"/>
                </a:ext>
              </a:extLst>
            </p:cNvPr>
            <p:cNvSpPr/>
            <p:nvPr/>
          </p:nvSpPr>
          <p:spPr>
            <a:xfrm>
              <a:off x="1471570" y="4108602"/>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CA9E80A-9CBE-0A77-11A2-173FD6FC616C}"/>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6163081-0832-FFE7-E2DF-27DAAD66685C}"/>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5BE72119-385C-5C03-6064-1C30D118153C}"/>
                </a:ext>
              </a:extLst>
            </p:cNvPr>
            <p:cNvSpPr/>
            <p:nvPr/>
          </p:nvSpPr>
          <p:spPr>
            <a:xfrm>
              <a:off x="5214194" y="4108602"/>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80C4013B-FDA6-16AF-44FD-7F8DDC03367A}"/>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6FB20A50-B593-B786-7FA4-6A67376DAFDF}"/>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58" name="グループ化 57">
              <a:extLst>
                <a:ext uri="{FF2B5EF4-FFF2-40B4-BE49-F238E27FC236}">
                  <a16:creationId xmlns:a16="http://schemas.microsoft.com/office/drawing/2014/main" id="{63E81255-206D-D794-4B47-CAE49ADAAE20}"/>
                </a:ext>
              </a:extLst>
            </p:cNvPr>
            <p:cNvGrpSpPr/>
            <p:nvPr/>
          </p:nvGrpSpPr>
          <p:grpSpPr>
            <a:xfrm>
              <a:off x="510776" y="3582720"/>
              <a:ext cx="8884448" cy="1600811"/>
              <a:chOff x="510776" y="3538493"/>
              <a:chExt cx="8884448" cy="1600811"/>
            </a:xfrm>
          </p:grpSpPr>
          <p:cxnSp>
            <p:nvCxnSpPr>
              <p:cNvPr id="65" name="直線コネクタ 64">
                <a:extLst>
                  <a:ext uri="{FF2B5EF4-FFF2-40B4-BE49-F238E27FC236}">
                    <a16:creationId xmlns:a16="http://schemas.microsoft.com/office/drawing/2014/main" id="{B8D6FF44-682F-FEC1-AA6A-B02DC823903C}"/>
                  </a:ext>
                </a:extLst>
              </p:cNvPr>
              <p:cNvCxnSpPr>
                <a:cxnSpLocks/>
              </p:cNvCxnSpPr>
              <p:nvPr/>
            </p:nvCxnSpPr>
            <p:spPr>
              <a:xfrm>
                <a:off x="510776" y="5139304"/>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0D4D8751-85BC-105C-39C5-0FC71A561A5D}"/>
                  </a:ext>
                </a:extLst>
              </p:cNvPr>
              <p:cNvCxnSpPr>
                <a:cxnSpLocks/>
              </p:cNvCxnSpPr>
              <p:nvPr/>
            </p:nvCxnSpPr>
            <p:spPr>
              <a:xfrm>
                <a:off x="510776" y="3538493"/>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67" name="直線矢印コネクタ 66">
              <a:extLst>
                <a:ext uri="{FF2B5EF4-FFF2-40B4-BE49-F238E27FC236}">
                  <a16:creationId xmlns:a16="http://schemas.microsoft.com/office/drawing/2014/main" id="{E600232B-1C66-C541-93F4-AF5ECA61D387}"/>
                </a:ext>
              </a:extLst>
            </p:cNvPr>
            <p:cNvCxnSpPr>
              <a:cxnSpLocks/>
            </p:cNvCxnSpPr>
            <p:nvPr/>
          </p:nvCxnSpPr>
          <p:spPr>
            <a:xfrm>
              <a:off x="2849757" y="4383125"/>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30C7D207-1A0E-5E22-D2CB-77E337019FCD}"/>
                </a:ext>
              </a:extLst>
            </p:cNvPr>
            <p:cNvCxnSpPr>
              <a:cxnSpLocks/>
            </p:cNvCxnSpPr>
            <p:nvPr/>
          </p:nvCxnSpPr>
          <p:spPr>
            <a:xfrm>
              <a:off x="6559106" y="2726806"/>
              <a:ext cx="108000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93AE72B0-7811-A38E-65E1-E8A32A4911D7}"/>
                </a:ext>
              </a:extLst>
            </p:cNvPr>
            <p:cNvCxnSpPr>
              <a:cxnSpLocks/>
            </p:cNvCxnSpPr>
            <p:nvPr/>
          </p:nvCxnSpPr>
          <p:spPr>
            <a:xfrm flipH="1">
              <a:off x="6559106" y="2837821"/>
              <a:ext cx="1080000"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a:extLst>
                <a:ext uri="{FF2B5EF4-FFF2-40B4-BE49-F238E27FC236}">
                  <a16:creationId xmlns:a16="http://schemas.microsoft.com/office/drawing/2014/main" id="{C771601B-B1FD-C082-91E8-326EBCF39047}"/>
                </a:ext>
              </a:extLst>
            </p:cNvPr>
            <p:cNvSpPr txBox="1"/>
            <p:nvPr/>
          </p:nvSpPr>
          <p:spPr>
            <a:xfrm>
              <a:off x="3935582" y="3615805"/>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7" name="テキスト ボックス 76">
              <a:extLst>
                <a:ext uri="{FF2B5EF4-FFF2-40B4-BE49-F238E27FC236}">
                  <a16:creationId xmlns:a16="http://schemas.microsoft.com/office/drawing/2014/main" id="{FD157C88-B351-3075-A362-59C8384A0503}"/>
                </a:ext>
              </a:extLst>
            </p:cNvPr>
            <p:cNvSpPr txBox="1"/>
            <p:nvPr/>
          </p:nvSpPr>
          <p:spPr>
            <a:xfrm>
              <a:off x="3523240" y="332659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8" name="テキスト ボックス 77">
              <a:extLst>
                <a:ext uri="{FF2B5EF4-FFF2-40B4-BE49-F238E27FC236}">
                  <a16:creationId xmlns:a16="http://schemas.microsoft.com/office/drawing/2014/main" id="{8E25276E-482A-C6E9-CA15-4B9B1D8C7147}"/>
                </a:ext>
              </a:extLst>
            </p:cNvPr>
            <p:cNvSpPr txBox="1"/>
            <p:nvPr/>
          </p:nvSpPr>
          <p:spPr>
            <a:xfrm>
              <a:off x="6559106" y="2948837"/>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9" name="テキスト ボックス 78">
              <a:extLst>
                <a:ext uri="{FF2B5EF4-FFF2-40B4-BE49-F238E27FC236}">
                  <a16:creationId xmlns:a16="http://schemas.microsoft.com/office/drawing/2014/main" id="{4FF4BBA5-129C-9FB7-F473-51B0071B9C12}"/>
                </a:ext>
              </a:extLst>
            </p:cNvPr>
            <p:cNvSpPr txBox="1"/>
            <p:nvPr/>
          </p:nvSpPr>
          <p:spPr>
            <a:xfrm>
              <a:off x="5214194"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82" name="直線矢印コネクタ 69">
              <a:extLst>
                <a:ext uri="{FF2B5EF4-FFF2-40B4-BE49-F238E27FC236}">
                  <a16:creationId xmlns:a16="http://schemas.microsoft.com/office/drawing/2014/main" id="{DB8E45FF-E1EB-967B-D2DC-82A6CE8C6018}"/>
                </a:ext>
              </a:extLst>
            </p:cNvPr>
            <p:cNvCxnSpPr>
              <a:cxnSpLocks/>
            </p:cNvCxnSpPr>
            <p:nvPr/>
          </p:nvCxnSpPr>
          <p:spPr>
            <a:xfrm rot="5400000" flipH="1">
              <a:off x="4475755" y="2322207"/>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FD52A180-212A-CDCD-A868-BA21346D767F}"/>
                </a:ext>
              </a:extLst>
            </p:cNvPr>
            <p:cNvCxnSpPr>
              <a:cxnSpLocks/>
            </p:cNvCxnSpPr>
            <p:nvPr/>
          </p:nvCxnSpPr>
          <p:spPr>
            <a:xfrm flipV="1">
              <a:off x="5757169" y="3137481"/>
              <a:ext cx="0" cy="90000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71CCA65A-9A79-09EA-201B-AB662D201271}"/>
                </a:ext>
              </a:extLst>
            </p:cNvPr>
            <p:cNvCxnSpPr>
              <a:cxnSpLocks/>
            </p:cNvCxnSpPr>
            <p:nvPr/>
          </p:nvCxnSpPr>
          <p:spPr>
            <a:xfrm>
              <a:off x="5868144" y="3137481"/>
              <a:ext cx="0" cy="90000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84">
              <a:extLst>
                <a:ext uri="{FF2B5EF4-FFF2-40B4-BE49-F238E27FC236}">
                  <a16:creationId xmlns:a16="http://schemas.microsoft.com/office/drawing/2014/main" id="{AB48EA30-72EC-F843-E24E-0F8892FC956F}"/>
                </a:ext>
              </a:extLst>
            </p:cNvPr>
            <p:cNvSpPr txBox="1"/>
            <p:nvPr/>
          </p:nvSpPr>
          <p:spPr>
            <a:xfrm>
              <a:off x="5979120"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88" name="テキスト ボックス 87">
              <a:extLst>
                <a:ext uri="{FF2B5EF4-FFF2-40B4-BE49-F238E27FC236}">
                  <a16:creationId xmlns:a16="http://schemas.microsoft.com/office/drawing/2014/main" id="{BA0C3ABC-2195-075F-C35B-91CC8E14A148}"/>
                </a:ext>
              </a:extLst>
            </p:cNvPr>
            <p:cNvSpPr txBox="1"/>
            <p:nvPr/>
          </p:nvSpPr>
          <p:spPr>
            <a:xfrm>
              <a:off x="6559106" y="2507791"/>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1" name="テキスト ボックス 20">
              <a:extLst>
                <a:ext uri="{FF2B5EF4-FFF2-40B4-BE49-F238E27FC236}">
                  <a16:creationId xmlns:a16="http://schemas.microsoft.com/office/drawing/2014/main" id="{C0697EBC-B871-4549-3501-906F5FE3C4CD}"/>
                </a:ext>
              </a:extLst>
            </p:cNvPr>
            <p:cNvSpPr txBox="1"/>
            <p:nvPr/>
          </p:nvSpPr>
          <p:spPr>
            <a:xfrm>
              <a:off x="3523240" y="530655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0" name="テキスト ボックス 19">
              <a:extLst>
                <a:ext uri="{FF2B5EF4-FFF2-40B4-BE49-F238E27FC236}">
                  <a16:creationId xmlns:a16="http://schemas.microsoft.com/office/drawing/2014/main" id="{6BC4ED69-CA8C-A500-D921-9873D733DDFB}"/>
                </a:ext>
              </a:extLst>
            </p:cNvPr>
            <p:cNvSpPr txBox="1"/>
            <p:nvPr/>
          </p:nvSpPr>
          <p:spPr>
            <a:xfrm>
              <a:off x="3935582" y="495298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grpSp>
          <p:nvGrpSpPr>
            <p:cNvPr id="23" name="グループ化 22">
              <a:extLst>
                <a:ext uri="{FF2B5EF4-FFF2-40B4-BE49-F238E27FC236}">
                  <a16:creationId xmlns:a16="http://schemas.microsoft.com/office/drawing/2014/main" id="{3944A017-49A5-4FDD-F5EE-3C530211A1A8}"/>
                </a:ext>
              </a:extLst>
            </p:cNvPr>
            <p:cNvGrpSpPr/>
            <p:nvPr/>
          </p:nvGrpSpPr>
          <p:grpSpPr>
            <a:xfrm>
              <a:off x="2850317" y="4680349"/>
              <a:ext cx="2203200" cy="1051200"/>
              <a:chOff x="2762791" y="4680350"/>
              <a:chExt cx="2234551" cy="1043809"/>
            </a:xfrm>
          </p:grpSpPr>
          <p:cxnSp>
            <p:nvCxnSpPr>
              <p:cNvPr id="80" name="直線矢印コネクタ 79">
                <a:extLst>
                  <a:ext uri="{FF2B5EF4-FFF2-40B4-BE49-F238E27FC236}">
                    <a16:creationId xmlns:a16="http://schemas.microsoft.com/office/drawing/2014/main" id="{B74667D8-DC84-3266-AAEB-2A044EF06D25}"/>
                  </a:ext>
                </a:extLst>
              </p:cNvPr>
              <p:cNvCxnSpPr>
                <a:cxnSpLocks/>
              </p:cNvCxnSpPr>
              <p:nvPr/>
            </p:nvCxnSpPr>
            <p:spPr>
              <a:xfrm flipH="1" flipV="1">
                <a:off x="2762791" y="4798999"/>
                <a:ext cx="2201892" cy="92516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40651D8-3294-405D-1006-59E6D88BE82A}"/>
                  </a:ext>
                </a:extLst>
              </p:cNvPr>
              <p:cNvCxnSpPr>
                <a:cxnSpLocks/>
              </p:cNvCxnSpPr>
              <p:nvPr/>
            </p:nvCxnSpPr>
            <p:spPr>
              <a:xfrm flipH="1" flipV="1">
                <a:off x="2795450" y="4680350"/>
                <a:ext cx="2201892" cy="925160"/>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0290C176-9D25-6F19-0B14-639C42AEC8A5}"/>
                </a:ext>
              </a:extLst>
            </p:cNvPr>
            <p:cNvGrpSpPr/>
            <p:nvPr/>
          </p:nvGrpSpPr>
          <p:grpSpPr>
            <a:xfrm>
              <a:off x="2850972" y="3053685"/>
              <a:ext cx="2201890" cy="1051258"/>
              <a:chOff x="2816481" y="3021291"/>
              <a:chExt cx="2240193" cy="1109067"/>
            </a:xfrm>
          </p:grpSpPr>
          <p:cxnSp>
            <p:nvCxnSpPr>
              <p:cNvPr id="68" name="直線矢印コネクタ 67">
                <a:extLst>
                  <a:ext uri="{FF2B5EF4-FFF2-40B4-BE49-F238E27FC236}">
                    <a16:creationId xmlns:a16="http://schemas.microsoft.com/office/drawing/2014/main" id="{C8E98F40-44B7-AD2C-4BCF-E975BD926F32}"/>
                  </a:ext>
                </a:extLst>
              </p:cNvPr>
              <p:cNvCxnSpPr>
                <a:cxnSpLocks/>
              </p:cNvCxnSpPr>
              <p:nvPr/>
            </p:nvCxnSpPr>
            <p:spPr>
              <a:xfrm flipV="1">
                <a:off x="2816481" y="3021291"/>
                <a:ext cx="2240193" cy="981582"/>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0D43673C-27E2-906B-AD45-D911D837F0B7}"/>
                  </a:ext>
                </a:extLst>
              </p:cNvPr>
              <p:cNvCxnSpPr>
                <a:cxnSpLocks/>
              </p:cNvCxnSpPr>
              <p:nvPr/>
            </p:nvCxnSpPr>
            <p:spPr>
              <a:xfrm flipV="1">
                <a:off x="2816481" y="3148776"/>
                <a:ext cx="2240193" cy="981582"/>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95" name="吹き出し: 四角形 94">
            <a:extLst>
              <a:ext uri="{FF2B5EF4-FFF2-40B4-BE49-F238E27FC236}">
                <a16:creationId xmlns:a16="http://schemas.microsoft.com/office/drawing/2014/main" id="{AF257E4A-B57D-A4B9-E1AB-AF7892651723}"/>
              </a:ext>
            </a:extLst>
          </p:cNvPr>
          <p:cNvSpPr/>
          <p:nvPr/>
        </p:nvSpPr>
        <p:spPr>
          <a:xfrm>
            <a:off x="1006587" y="3240324"/>
            <a:ext cx="1763827" cy="371741"/>
          </a:xfrm>
          <a:prstGeom prst="wedgeRectCallout">
            <a:avLst>
              <a:gd name="adj1" fmla="val 7440"/>
              <a:gd name="adj2" fmla="val 9483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幹事法人を黒太枠・背景色の強調等で明示してください</a:t>
            </a:r>
            <a:endParaRPr kumimoji="1" lang="en-US" altLang="ja-JP" sz="1000">
              <a:solidFill>
                <a:schemeClr val="tx2"/>
              </a:solidFill>
            </a:endParaRPr>
          </a:p>
        </p:txBody>
      </p:sp>
      <p:sp>
        <p:nvSpPr>
          <p:cNvPr id="90" name="吹き出し: 四角形 89">
            <a:extLst>
              <a:ext uri="{FF2B5EF4-FFF2-40B4-BE49-F238E27FC236}">
                <a16:creationId xmlns:a16="http://schemas.microsoft.com/office/drawing/2014/main" id="{41185C1E-251F-798F-1790-8EBD9A3D0BE2}"/>
              </a:ext>
            </a:extLst>
          </p:cNvPr>
          <p:cNvSpPr/>
          <p:nvPr/>
        </p:nvSpPr>
        <p:spPr>
          <a:xfrm>
            <a:off x="1567975" y="2008107"/>
            <a:ext cx="2362131" cy="777071"/>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金銭の流れ・対価となるサービス</a:t>
            </a:r>
            <a:r>
              <a:rPr kumimoji="1" lang="en-US" altLang="ja-JP" sz="1000" b="1">
                <a:solidFill>
                  <a:schemeClr val="tx2"/>
                </a:solidFill>
              </a:rPr>
              <a:t>/</a:t>
            </a:r>
            <a:r>
              <a:rPr kumimoji="1" lang="ja-JP" altLang="en-US" sz="1000" b="1">
                <a:solidFill>
                  <a:schemeClr val="tx2"/>
                </a:solidFill>
              </a:rPr>
              <a:t>モノの流れ・ステークホルダー</a:t>
            </a:r>
            <a:r>
              <a:rPr kumimoji="1" lang="ja-JP" altLang="en-US" sz="1000">
                <a:solidFill>
                  <a:schemeClr val="tx2"/>
                </a:solidFill>
              </a:rPr>
              <a:t>について、</a:t>
            </a:r>
            <a:r>
              <a:rPr kumimoji="1" lang="ja-JP" altLang="en-US" sz="1000" b="1">
                <a:solidFill>
                  <a:schemeClr val="tx2"/>
                </a:solidFill>
              </a:rPr>
              <a:t>各ステークホルダーの役割・役務や金銭授受が発生する国の区分がわかるように</a:t>
            </a:r>
            <a:r>
              <a:rPr kumimoji="1" lang="ja-JP" altLang="en-US" sz="1000">
                <a:solidFill>
                  <a:schemeClr val="tx2"/>
                </a:solidFill>
              </a:rPr>
              <a:t>記載してください</a:t>
            </a:r>
            <a:endParaRPr kumimoji="1" lang="en-US" altLang="ja-JP" sz="1000">
              <a:solidFill>
                <a:schemeClr val="tx2"/>
              </a:solidFill>
            </a:endParaRPr>
          </a:p>
        </p:txBody>
      </p:sp>
      <p:sp>
        <p:nvSpPr>
          <p:cNvPr id="94" name="吹き出し: 四角形 93">
            <a:extLst>
              <a:ext uri="{FF2B5EF4-FFF2-40B4-BE49-F238E27FC236}">
                <a16:creationId xmlns:a16="http://schemas.microsoft.com/office/drawing/2014/main" id="{33F118C5-1FD8-BD43-0A9E-2CD0ECFEAA50}"/>
              </a:ext>
            </a:extLst>
          </p:cNvPr>
          <p:cNvSpPr/>
          <p:nvPr/>
        </p:nvSpPr>
        <p:spPr>
          <a:xfrm>
            <a:off x="6487786" y="4701656"/>
            <a:ext cx="2319112" cy="491737"/>
          </a:xfrm>
          <a:prstGeom prst="wedgeRectCallout">
            <a:avLst>
              <a:gd name="adj1" fmla="val -42028"/>
              <a:gd name="adj2" fmla="val 6840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ステークホルダーが海外に所在する場合、所在国名をオブジェクトに記載してください</a:t>
            </a:r>
            <a:endParaRPr kumimoji="1" lang="en-US" altLang="ja-JP" sz="1000">
              <a:solidFill>
                <a:schemeClr val="tx2"/>
              </a:solidFill>
            </a:endParaRPr>
          </a:p>
        </p:txBody>
      </p:sp>
      <p:sp>
        <p:nvSpPr>
          <p:cNvPr id="17" name="吹き出し: 四角形 16">
            <a:extLst>
              <a:ext uri="{FF2B5EF4-FFF2-40B4-BE49-F238E27FC236}">
                <a16:creationId xmlns:a16="http://schemas.microsoft.com/office/drawing/2014/main" id="{22E420AF-CDC3-3FE0-E38B-22D4419C4BF3}"/>
              </a:ext>
            </a:extLst>
          </p:cNvPr>
          <p:cNvSpPr/>
          <p:nvPr/>
        </p:nvSpPr>
        <p:spPr>
          <a:xfrm>
            <a:off x="1006588" y="4873992"/>
            <a:ext cx="1763826" cy="531477"/>
          </a:xfrm>
          <a:prstGeom prst="wedgeRectCallout">
            <a:avLst>
              <a:gd name="adj1" fmla="val -57552"/>
              <a:gd name="adj2" fmla="val -327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縦軸には、ビジネスモデルの特性に合わせて、主要なステークホルダーの種別を記載してください</a:t>
            </a:r>
            <a:endParaRPr kumimoji="1" lang="en-US" altLang="ja-JP" sz="1000">
              <a:solidFill>
                <a:schemeClr val="tx2"/>
              </a:solidFill>
            </a:endParaRPr>
          </a:p>
        </p:txBody>
      </p:sp>
      <p:sp>
        <p:nvSpPr>
          <p:cNvPr id="28" name="正方形/長方形 27">
            <a:extLst>
              <a:ext uri="{FF2B5EF4-FFF2-40B4-BE49-F238E27FC236}">
                <a16:creationId xmlns:a16="http://schemas.microsoft.com/office/drawing/2014/main" id="{5B794B5C-F1A5-6B60-230E-9440DBDF18D3}"/>
              </a:ext>
            </a:extLst>
          </p:cNvPr>
          <p:cNvSpPr>
            <a:spLocks noChangeAspect="1"/>
          </p:cNvSpPr>
          <p:nvPr/>
        </p:nvSpPr>
        <p:spPr bwMode="white">
          <a:xfrm>
            <a:off x="6249228" y="3623747"/>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29" name="正方形/長方形 28">
            <a:extLst>
              <a:ext uri="{FF2B5EF4-FFF2-40B4-BE49-F238E27FC236}">
                <a16:creationId xmlns:a16="http://schemas.microsoft.com/office/drawing/2014/main" id="{44E718E2-9CB3-73F7-823C-E778D119B3BC}"/>
              </a:ext>
            </a:extLst>
          </p:cNvPr>
          <p:cNvSpPr>
            <a:spLocks noChangeAspect="1"/>
          </p:cNvSpPr>
          <p:nvPr/>
        </p:nvSpPr>
        <p:spPr bwMode="white">
          <a:xfrm>
            <a:off x="624922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0" name="正方形/長方形 29">
            <a:extLst>
              <a:ext uri="{FF2B5EF4-FFF2-40B4-BE49-F238E27FC236}">
                <a16:creationId xmlns:a16="http://schemas.microsoft.com/office/drawing/2014/main" id="{384A030B-DE67-2269-53A4-04C21F78D20A}"/>
              </a:ext>
            </a:extLst>
          </p:cNvPr>
          <p:cNvSpPr>
            <a:spLocks noChangeAspect="1"/>
          </p:cNvSpPr>
          <p:nvPr/>
        </p:nvSpPr>
        <p:spPr bwMode="white">
          <a:xfrm>
            <a:off x="880689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2" name="正方形/長方形 31">
            <a:extLst>
              <a:ext uri="{FF2B5EF4-FFF2-40B4-BE49-F238E27FC236}">
                <a16:creationId xmlns:a16="http://schemas.microsoft.com/office/drawing/2014/main" id="{6437CFEB-E47A-D05C-7C6D-38CB8700305B}"/>
              </a:ext>
            </a:extLst>
          </p:cNvPr>
          <p:cNvSpPr>
            <a:spLocks noChangeAspect="1"/>
          </p:cNvSpPr>
          <p:nvPr/>
        </p:nvSpPr>
        <p:spPr bwMode="white">
          <a:xfrm>
            <a:off x="6249228" y="5274494"/>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B</a:t>
            </a:r>
            <a:r>
              <a:rPr kumimoji="1" lang="ja-JP" altLang="en-US" sz="1050" b="1">
                <a:solidFill>
                  <a:schemeClr val="bg1"/>
                </a:solidFill>
              </a:rPr>
              <a:t>国</a:t>
            </a:r>
            <a:endParaRPr kumimoji="1" lang="ja-JP" altLang="en-US" sz="1000" b="1">
              <a:solidFill>
                <a:schemeClr val="bg1"/>
              </a:solidFill>
            </a:endParaRPr>
          </a:p>
        </p:txBody>
      </p:sp>
    </p:spTree>
    <p:extLst>
      <p:ext uri="{BB962C8B-B14F-4D97-AF65-F5344CB8AC3E}">
        <p14:creationId xmlns:p14="http://schemas.microsoft.com/office/powerpoint/2010/main" val="2813965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BC0EA-1C38-5D8B-12A3-1D4ABD8C924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D0A7FF-5206-32AC-CED0-4927B9B80BA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08DAE9-EC40-C585-4B8E-7B8F5118279A}"/>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1/2</a:t>
            </a:r>
            <a:endParaRPr kumimoji="1" lang="en-GB" altLang="ja-JP"/>
          </a:p>
        </p:txBody>
      </p:sp>
      <p:sp>
        <p:nvSpPr>
          <p:cNvPr id="23" name="正方形/長方形 22">
            <a:extLst>
              <a:ext uri="{FF2B5EF4-FFF2-40B4-BE49-F238E27FC236}">
                <a16:creationId xmlns:a16="http://schemas.microsoft.com/office/drawing/2014/main" id="{9392D42E-9F0A-EA2A-053C-C07140706B33}"/>
              </a:ext>
            </a:extLst>
          </p:cNvPr>
          <p:cNvSpPr/>
          <p:nvPr/>
        </p:nvSpPr>
        <p:spPr>
          <a:xfrm>
            <a:off x="510776" y="1494521"/>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4" name="テキスト ボックス 23">
            <a:extLst>
              <a:ext uri="{FF2B5EF4-FFF2-40B4-BE49-F238E27FC236}">
                <a16:creationId xmlns:a16="http://schemas.microsoft.com/office/drawing/2014/main" id="{DC0C3DFC-8C79-1CCA-A1DD-59820BE3A561}"/>
              </a:ext>
            </a:extLst>
          </p:cNvPr>
          <p:cNvSpPr txBox="1"/>
          <p:nvPr/>
        </p:nvSpPr>
        <p:spPr>
          <a:xfrm>
            <a:off x="510776" y="5861970"/>
            <a:ext cx="8877243" cy="62773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25" name="正方形/長方形 24">
            <a:extLst>
              <a:ext uri="{FF2B5EF4-FFF2-40B4-BE49-F238E27FC236}">
                <a16:creationId xmlns:a16="http://schemas.microsoft.com/office/drawing/2014/main" id="{2D9B2962-FB95-306C-F820-AF9FB8AFE3B8}"/>
              </a:ext>
            </a:extLst>
          </p:cNvPr>
          <p:cNvSpPr/>
          <p:nvPr/>
        </p:nvSpPr>
        <p:spPr>
          <a:xfrm>
            <a:off x="510776" y="1838075"/>
            <a:ext cx="1314000" cy="3960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29FE8CA-186B-964E-D705-F94DC8F5FD0A}"/>
              </a:ext>
            </a:extLst>
          </p:cNvPr>
          <p:cNvSpPr/>
          <p:nvPr/>
        </p:nvSpPr>
        <p:spPr>
          <a:xfrm>
            <a:off x="510776" y="2283152"/>
            <a:ext cx="1314000" cy="39600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1AD2E33-0095-DC9B-0F09-76FA4C6A0C9E}"/>
              </a:ext>
            </a:extLst>
          </p:cNvPr>
          <p:cNvSpPr/>
          <p:nvPr/>
        </p:nvSpPr>
        <p:spPr>
          <a:xfrm>
            <a:off x="510776" y="2727554"/>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① 相手国政府への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提案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625A749-92E4-7CB2-B673-0CEA1FEEB34E}"/>
              </a:ext>
            </a:extLst>
          </p:cNvPr>
          <p:cNvSpPr/>
          <p:nvPr/>
        </p:nvSpPr>
        <p:spPr>
          <a:xfrm>
            <a:off x="510776" y="3336919"/>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② </a:t>
            </a:r>
            <a:r>
              <a:rPr kumimoji="1" lang="zh-TW" altLang="en-US" sz="1050">
                <a:solidFill>
                  <a:schemeClr val="tx2"/>
                </a:solidFill>
                <a:latin typeface="Meiryo UI" panose="020B0604030504040204" pitchFamily="50" charset="-128"/>
                <a:ea typeface="Meiryo UI" panose="020B0604030504040204" pitchFamily="50" charset="-128"/>
              </a:rPr>
              <a:t>契約締結交渉</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D2B8C03-588A-F092-663E-47C24C0F1FB7}"/>
              </a:ext>
            </a:extLst>
          </p:cNvPr>
          <p:cNvSpPr/>
          <p:nvPr/>
        </p:nvSpPr>
        <p:spPr>
          <a:xfrm>
            <a:off x="510776" y="3947596"/>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③ パイロット生産</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43F0DEA2-5D65-5EFD-D811-319B27594E81}"/>
              </a:ext>
            </a:extLst>
          </p:cNvPr>
          <p:cNvSpPr/>
          <p:nvPr/>
        </p:nvSpPr>
        <p:spPr>
          <a:xfrm>
            <a:off x="510776" y="4558273"/>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a:ea typeface="Meiryo UI"/>
              </a:rPr>
              <a:t>【</a:t>
            </a:r>
            <a:r>
              <a:rPr kumimoji="1" lang="ja-JP" altLang="en-US" sz="1050">
                <a:solidFill>
                  <a:schemeClr val="tx2"/>
                </a:solidFill>
                <a:latin typeface="Meiryo UI"/>
                <a:ea typeface="Meiryo UI"/>
              </a:rPr>
              <a:t>例</a:t>
            </a:r>
            <a:r>
              <a:rPr kumimoji="1" lang="en-US" altLang="ja-JP" sz="1050">
                <a:solidFill>
                  <a:schemeClr val="tx2"/>
                </a:solidFill>
                <a:latin typeface="Meiryo UI"/>
                <a:ea typeface="Meiryo UI"/>
              </a:rPr>
              <a:t>】</a:t>
            </a:r>
          </a:p>
          <a:p>
            <a:pPr algn="ctr" defTabSz="742950"/>
            <a:r>
              <a:rPr kumimoji="1" lang="ja-JP" altLang="en-US" sz="1050">
                <a:solidFill>
                  <a:schemeClr val="tx2"/>
                </a:solidFill>
                <a:latin typeface="Meiryo UI"/>
                <a:ea typeface="Meiryo UI"/>
              </a:rPr>
              <a:t>④ 他国展開</a:t>
            </a:r>
            <a:endParaRPr lang="en-US" altLang="ja-JP" sz="1050">
              <a:solidFill>
                <a:schemeClr val="tx2"/>
              </a:solidFill>
              <a:latin typeface="Meiryo UI"/>
              <a:ea typeface="Meiryo UI"/>
            </a:endParaRPr>
          </a:p>
        </p:txBody>
      </p:sp>
      <p:sp>
        <p:nvSpPr>
          <p:cNvPr id="31" name="矢印: 五方向 30">
            <a:extLst>
              <a:ext uri="{FF2B5EF4-FFF2-40B4-BE49-F238E27FC236}">
                <a16:creationId xmlns:a16="http://schemas.microsoft.com/office/drawing/2014/main" id="{DCEF325A-05C2-9F9D-4A03-72FB216A836D}"/>
              </a:ext>
            </a:extLst>
          </p:cNvPr>
          <p:cNvSpPr/>
          <p:nvPr/>
        </p:nvSpPr>
        <p:spPr>
          <a:xfrm>
            <a:off x="1867829" y="5168950"/>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34" name="矢印: 五方向 33">
            <a:extLst>
              <a:ext uri="{FF2B5EF4-FFF2-40B4-BE49-F238E27FC236}">
                <a16:creationId xmlns:a16="http://schemas.microsoft.com/office/drawing/2014/main" id="{30414B44-F1AF-9316-A9C5-996BC2D9447D}"/>
              </a:ext>
            </a:extLst>
          </p:cNvPr>
          <p:cNvSpPr/>
          <p:nvPr/>
        </p:nvSpPr>
        <p:spPr>
          <a:xfrm>
            <a:off x="3746600" y="5449750"/>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0" name="矢印: 五方向 39">
            <a:extLst>
              <a:ext uri="{FF2B5EF4-FFF2-40B4-BE49-F238E27FC236}">
                <a16:creationId xmlns:a16="http://schemas.microsoft.com/office/drawing/2014/main" id="{91FBA4C9-C91A-90FA-5267-7D9884FED3AA}"/>
              </a:ext>
            </a:extLst>
          </p:cNvPr>
          <p:cNvSpPr/>
          <p:nvPr/>
        </p:nvSpPr>
        <p:spPr>
          <a:xfrm>
            <a:off x="4952999" y="3336919"/>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矢印: 五方向 40">
            <a:extLst>
              <a:ext uri="{FF2B5EF4-FFF2-40B4-BE49-F238E27FC236}">
                <a16:creationId xmlns:a16="http://schemas.microsoft.com/office/drawing/2014/main" id="{C8E7391C-39CF-D597-E4C4-843EE32C2A4D}"/>
              </a:ext>
            </a:extLst>
          </p:cNvPr>
          <p:cNvSpPr/>
          <p:nvPr/>
        </p:nvSpPr>
        <p:spPr>
          <a:xfrm>
            <a:off x="7497383" y="3617719"/>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5" name="矢印: 五方向 44">
            <a:extLst>
              <a:ext uri="{FF2B5EF4-FFF2-40B4-BE49-F238E27FC236}">
                <a16:creationId xmlns:a16="http://schemas.microsoft.com/office/drawing/2014/main" id="{139EE0CD-791D-1D8C-4AA2-B6B5C13ADF9A}"/>
              </a:ext>
            </a:extLst>
          </p:cNvPr>
          <p:cNvSpPr/>
          <p:nvPr/>
        </p:nvSpPr>
        <p:spPr>
          <a:xfrm>
            <a:off x="1867829" y="3947596"/>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矢印: 五方向 45">
            <a:extLst>
              <a:ext uri="{FF2B5EF4-FFF2-40B4-BE49-F238E27FC236}">
                <a16:creationId xmlns:a16="http://schemas.microsoft.com/office/drawing/2014/main" id="{CE1EB3A7-F815-F71D-1100-115426E84471}"/>
              </a:ext>
            </a:extLst>
          </p:cNvPr>
          <p:cNvSpPr/>
          <p:nvPr/>
        </p:nvSpPr>
        <p:spPr>
          <a:xfrm>
            <a:off x="3746600" y="4228396"/>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8" name="矢印: 五方向 47">
            <a:extLst>
              <a:ext uri="{FF2B5EF4-FFF2-40B4-BE49-F238E27FC236}">
                <a16:creationId xmlns:a16="http://schemas.microsoft.com/office/drawing/2014/main" id="{8E49346C-08FC-5345-EAA9-4A979BE7EEFB}"/>
              </a:ext>
            </a:extLst>
          </p:cNvPr>
          <p:cNvSpPr/>
          <p:nvPr/>
        </p:nvSpPr>
        <p:spPr>
          <a:xfrm>
            <a:off x="4952999" y="4558273"/>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9" name="矢印: 五方向 58">
            <a:extLst>
              <a:ext uri="{FF2B5EF4-FFF2-40B4-BE49-F238E27FC236}">
                <a16:creationId xmlns:a16="http://schemas.microsoft.com/office/drawing/2014/main" id="{D7E7E83F-3C2D-4F03-919B-103BD80003D8}"/>
              </a:ext>
            </a:extLst>
          </p:cNvPr>
          <p:cNvSpPr/>
          <p:nvPr/>
        </p:nvSpPr>
        <p:spPr>
          <a:xfrm>
            <a:off x="7497383" y="4839073"/>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コンテンツ プレースホルダー 5">
            <a:extLst>
              <a:ext uri="{FF2B5EF4-FFF2-40B4-BE49-F238E27FC236}">
                <a16:creationId xmlns:a16="http://schemas.microsoft.com/office/drawing/2014/main" id="{443EBC63-CFA1-F0E6-FAE4-F8060C09520B}"/>
              </a:ext>
            </a:extLst>
          </p:cNvPr>
          <p:cNvSpPr txBox="1">
            <a:spLocks/>
          </p:cNvSpPr>
          <p:nvPr/>
        </p:nvSpPr>
        <p:spPr>
          <a:xfrm>
            <a:off x="217830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p>
        </p:txBody>
      </p:sp>
      <p:sp>
        <p:nvSpPr>
          <p:cNvPr id="78" name="二等辺三角形 77">
            <a:extLst>
              <a:ext uri="{FF2B5EF4-FFF2-40B4-BE49-F238E27FC236}">
                <a16:creationId xmlns:a16="http://schemas.microsoft.com/office/drawing/2014/main" id="{95211CDD-0980-9BFB-5988-C009112FB43E}"/>
              </a:ext>
            </a:extLst>
          </p:cNvPr>
          <p:cNvSpPr/>
          <p:nvPr/>
        </p:nvSpPr>
        <p:spPr>
          <a:xfrm flipV="1">
            <a:off x="243894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0" name="コンテンツ プレースホルダー 5">
            <a:extLst>
              <a:ext uri="{FF2B5EF4-FFF2-40B4-BE49-F238E27FC236}">
                <a16:creationId xmlns:a16="http://schemas.microsoft.com/office/drawing/2014/main" id="{01C5F94E-3FE9-F57B-3B53-E2E9E35F5755}"/>
              </a:ext>
            </a:extLst>
          </p:cNvPr>
          <p:cNvSpPr txBox="1">
            <a:spLocks/>
          </p:cNvSpPr>
          <p:nvPr/>
        </p:nvSpPr>
        <p:spPr>
          <a:xfrm>
            <a:off x="523637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1" name="二等辺三角形 80">
            <a:extLst>
              <a:ext uri="{FF2B5EF4-FFF2-40B4-BE49-F238E27FC236}">
                <a16:creationId xmlns:a16="http://schemas.microsoft.com/office/drawing/2014/main" id="{EBC674EF-5226-BA58-7A39-2B5F636D5D6B}"/>
              </a:ext>
            </a:extLst>
          </p:cNvPr>
          <p:cNvSpPr/>
          <p:nvPr/>
        </p:nvSpPr>
        <p:spPr>
          <a:xfrm flipV="1">
            <a:off x="549701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2" name="矢印: 五方向 81">
            <a:extLst>
              <a:ext uri="{FF2B5EF4-FFF2-40B4-BE49-F238E27FC236}">
                <a16:creationId xmlns:a16="http://schemas.microsoft.com/office/drawing/2014/main" id="{5AA977BD-8B18-E02A-9077-77A5ADE8536F}"/>
              </a:ext>
            </a:extLst>
          </p:cNvPr>
          <p:cNvSpPr/>
          <p:nvPr/>
        </p:nvSpPr>
        <p:spPr>
          <a:xfrm>
            <a:off x="4436832" y="1838075"/>
            <a:ext cx="2386358"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２年目</a:t>
            </a:r>
          </a:p>
        </p:txBody>
      </p:sp>
      <p:sp>
        <p:nvSpPr>
          <p:cNvPr id="83" name="矢印: 五方向 82">
            <a:extLst>
              <a:ext uri="{FF2B5EF4-FFF2-40B4-BE49-F238E27FC236}">
                <a16:creationId xmlns:a16="http://schemas.microsoft.com/office/drawing/2014/main" id="{CE1835F5-6B31-1B1F-3F0C-3A3221D93DBF}"/>
              </a:ext>
            </a:extLst>
          </p:cNvPr>
          <p:cNvSpPr/>
          <p:nvPr/>
        </p:nvSpPr>
        <p:spPr>
          <a:xfrm>
            <a:off x="7005837" y="1838075"/>
            <a:ext cx="2386357"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a:t>
            </a:r>
            <a:r>
              <a:rPr kumimoji="1" lang="ja-JP" altLang="en-US" sz="1200" b="1">
                <a:solidFill>
                  <a:schemeClr val="bg1"/>
                </a:solidFill>
                <a:latin typeface="Meiryo UI" panose="020B0604030504040204" pitchFamily="50" charset="-128"/>
                <a:ea typeface="Meiryo UI" panose="020B0604030504040204" pitchFamily="50" charset="-128"/>
              </a:rPr>
              <a:t>商業化達成期限</a:t>
            </a:r>
          </a:p>
        </p:txBody>
      </p:sp>
      <p:sp>
        <p:nvSpPr>
          <p:cNvPr id="84" name="矢印: 五方向 83">
            <a:extLst>
              <a:ext uri="{FF2B5EF4-FFF2-40B4-BE49-F238E27FC236}">
                <a16:creationId xmlns:a16="http://schemas.microsoft.com/office/drawing/2014/main" id="{073680AA-DD10-6D31-1E07-1983B752B5BC}"/>
              </a:ext>
            </a:extLst>
          </p:cNvPr>
          <p:cNvSpPr/>
          <p:nvPr/>
        </p:nvSpPr>
        <p:spPr>
          <a:xfrm>
            <a:off x="1867830" y="1838075"/>
            <a:ext cx="2386355"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実証事業終了後１年目</a:t>
            </a:r>
          </a:p>
        </p:txBody>
      </p:sp>
      <p:sp>
        <p:nvSpPr>
          <p:cNvPr id="86" name="吹き出し: 四角形 85">
            <a:extLst>
              <a:ext uri="{FF2B5EF4-FFF2-40B4-BE49-F238E27FC236}">
                <a16:creationId xmlns:a16="http://schemas.microsoft.com/office/drawing/2014/main" id="{EACA7EA3-D7AB-E5E2-6D91-9AFFF21877AE}"/>
              </a:ext>
            </a:extLst>
          </p:cNvPr>
          <p:cNvSpPr/>
          <p:nvPr/>
        </p:nvSpPr>
        <p:spPr>
          <a:xfrm>
            <a:off x="2590400" y="1298583"/>
            <a:ext cx="4626830" cy="446052"/>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商業化に向けた取組を、実証事業終了時点から商業化実現まで記載してください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相手国政府への提案方針や受注に向けた具体的な取組を記載してください</a:t>
            </a:r>
            <a:endParaRPr kumimoji="1" lang="ja-JP" altLang="en-US" sz="1000">
              <a:solidFill>
                <a:srgbClr val="FF0000"/>
              </a:solidFill>
            </a:endParaRPr>
          </a:p>
        </p:txBody>
      </p:sp>
      <p:sp>
        <p:nvSpPr>
          <p:cNvPr id="91" name="吹き出し: 四角形 90">
            <a:extLst>
              <a:ext uri="{FF2B5EF4-FFF2-40B4-BE49-F238E27FC236}">
                <a16:creationId xmlns:a16="http://schemas.microsoft.com/office/drawing/2014/main" id="{6B1DAACA-B093-1F40-BACC-A6DBA9CCEE3D}"/>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実証事業終了後３年目に商業化を達成することを目標とし、着実な商業化に向け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について</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のような体制で、実証事業終了後早期の取組開始を想定する</a:t>
            </a:r>
            <a:endParaRPr kumimoji="1" lang="ja-JP" altLang="en-US" sz="1000">
              <a:solidFill>
                <a:schemeClr val="tx2"/>
              </a:solidFill>
            </a:endParaRPr>
          </a:p>
        </p:txBody>
      </p:sp>
      <p:sp>
        <p:nvSpPr>
          <p:cNvPr id="9" name="正方形/長方形 8">
            <a:extLst>
              <a:ext uri="{FF2B5EF4-FFF2-40B4-BE49-F238E27FC236}">
                <a16:creationId xmlns:a16="http://schemas.microsoft.com/office/drawing/2014/main" id="{58D299DC-D9A6-C7D3-0097-95B32907130D}"/>
              </a:ext>
            </a:extLst>
          </p:cNvPr>
          <p:cNvSpPr/>
          <p:nvPr/>
        </p:nvSpPr>
        <p:spPr>
          <a:xfrm>
            <a:off x="510776" y="5168949"/>
            <a:ext cx="1314000" cy="561600"/>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資金調達</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E207040-82A4-2475-D19F-6E9B8FF235AE}"/>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4,7,9,10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71" name="吹き出し: 四角形 70">
            <a:extLst>
              <a:ext uri="{FF2B5EF4-FFF2-40B4-BE49-F238E27FC236}">
                <a16:creationId xmlns:a16="http://schemas.microsoft.com/office/drawing/2014/main" id="{1372AFDF-EDA8-BF2C-5BFD-37E259654179}"/>
              </a:ext>
            </a:extLst>
          </p:cNvPr>
          <p:cNvSpPr/>
          <p:nvPr/>
        </p:nvSpPr>
        <p:spPr>
          <a:xfrm>
            <a:off x="6691822" y="3957242"/>
            <a:ext cx="2696197" cy="532916"/>
          </a:xfrm>
          <a:prstGeom prst="wedgeRectCallout">
            <a:avLst>
              <a:gd name="adj1" fmla="val 14032"/>
              <a:gd name="adj2" fmla="val -7046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タイミングやクリティカルパスに応じて矢羽根の長さ・位置を調整してください。左の見出し部分に大項目、矢羽根ごとに小項目を記載してください</a:t>
            </a:r>
          </a:p>
        </p:txBody>
      </p:sp>
      <p:sp>
        <p:nvSpPr>
          <p:cNvPr id="13" name="矢印: 五方向 12">
            <a:extLst>
              <a:ext uri="{FF2B5EF4-FFF2-40B4-BE49-F238E27FC236}">
                <a16:creationId xmlns:a16="http://schemas.microsoft.com/office/drawing/2014/main" id="{42CCDB91-FB30-1BDD-CFA3-8A7D047A5B9C}"/>
              </a:ext>
            </a:extLst>
          </p:cNvPr>
          <p:cNvSpPr/>
          <p:nvPr/>
        </p:nvSpPr>
        <p:spPr>
          <a:xfrm>
            <a:off x="1867829" y="2727554"/>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E8A430CA-05AD-884D-64AC-D8881992652F}"/>
              </a:ext>
            </a:extLst>
          </p:cNvPr>
          <p:cNvSpPr/>
          <p:nvPr/>
        </p:nvSpPr>
        <p:spPr>
          <a:xfrm>
            <a:off x="3746600" y="3008354"/>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87" name="吹き出し: 四角形 86">
            <a:extLst>
              <a:ext uri="{FF2B5EF4-FFF2-40B4-BE49-F238E27FC236}">
                <a16:creationId xmlns:a16="http://schemas.microsoft.com/office/drawing/2014/main" id="{EF9015C9-DAC5-6460-1D17-D100BAFC39A1}"/>
              </a:ext>
            </a:extLst>
          </p:cNvPr>
          <p:cNvSpPr/>
          <p:nvPr/>
        </p:nvSpPr>
        <p:spPr>
          <a:xfrm>
            <a:off x="2782228" y="2660162"/>
            <a:ext cx="4435001" cy="686668"/>
          </a:xfrm>
          <a:prstGeom prst="wedgeRectCallout">
            <a:avLst>
              <a:gd name="adj1" fmla="val -50162"/>
              <a:gd name="adj2" fmla="val -65043"/>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マイルストーンには「現地企業との工事請負契約締結」「商業用工場建設開始」「工場建設完了・生産開始」等、特定の成果が達成された段階を記載してください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90" name="吹き出し: 四角形 89">
            <a:extLst>
              <a:ext uri="{FF2B5EF4-FFF2-40B4-BE49-F238E27FC236}">
                <a16:creationId xmlns:a16="http://schemas.microsoft.com/office/drawing/2014/main" id="{AB68C9DC-2D41-B4DD-3F82-FA86AE697950}"/>
              </a:ext>
            </a:extLst>
          </p:cNvPr>
          <p:cNvSpPr/>
          <p:nvPr/>
        </p:nvSpPr>
        <p:spPr>
          <a:xfrm>
            <a:off x="2782228" y="3666796"/>
            <a:ext cx="3843407" cy="964715"/>
          </a:xfrm>
          <a:prstGeom prst="wedgeRectCallout">
            <a:avLst>
              <a:gd name="adj1" fmla="val -52784"/>
              <a:gd name="adj2" fmla="val -8476"/>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① 法令</a:t>
            </a:r>
            <a:r>
              <a:rPr kumimoji="1" lang="ja-JP" altLang="en-US" sz="100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a:solidFill>
                  <a:schemeClr val="tx1"/>
                </a:solidFill>
                <a:latin typeface="Meiryo UI" panose="020B0604030504040204" pitchFamily="50" charset="-128"/>
                <a:ea typeface="Meiryo UI" panose="020B0604030504040204" pitchFamily="50" charset="-128"/>
              </a:rPr>
            </a:b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例</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実施項目：相手国政府への提案のケース</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a:solidFill>
                  <a:schemeClr val="tx1"/>
                </a:solidFill>
                <a:latin typeface="Meiryo UI" panose="020B0604030504040204" pitchFamily="50" charset="-128"/>
                <a:ea typeface="Meiryo UI" panose="020B0604030504040204" pitchFamily="50" charset="-128"/>
              </a:rPr>
              <a:t>MOU</a:t>
            </a:r>
            <a:r>
              <a:rPr kumimoji="1" lang="ja-JP" altLang="en-US" sz="1000">
                <a:solidFill>
                  <a:schemeClr val="tx1"/>
                </a:solidFill>
                <a:latin typeface="Meiryo UI" panose="020B0604030504040204" pitchFamily="50" charset="-128"/>
                <a:ea typeface="Meiryo UI" panose="020B0604030504040204" pitchFamily="50" charset="-128"/>
              </a:rPr>
              <a:t>締結に向けた調整</a:t>
            </a:r>
          </a:p>
        </p:txBody>
      </p:sp>
      <p:sp>
        <p:nvSpPr>
          <p:cNvPr id="8" name="吹き出し: 四角形 7">
            <a:extLst>
              <a:ext uri="{FF2B5EF4-FFF2-40B4-BE49-F238E27FC236}">
                <a16:creationId xmlns:a16="http://schemas.microsoft.com/office/drawing/2014/main" id="{9B5BDE1C-F11E-48B7-06C2-C2AE23481701}"/>
              </a:ext>
            </a:extLst>
          </p:cNvPr>
          <p:cNvSpPr/>
          <p:nvPr/>
        </p:nvSpPr>
        <p:spPr>
          <a:xfrm>
            <a:off x="1482050" y="4956134"/>
            <a:ext cx="3634660" cy="280800"/>
          </a:xfrm>
          <a:prstGeom prst="wedgeRectCallout">
            <a:avLst>
              <a:gd name="adj1" fmla="val -53866"/>
              <a:gd name="adj2" fmla="val 509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「資金調達」については、必ず項目を設けてこちらに記載してください</a:t>
            </a:r>
            <a:endParaRPr kumimoji="1" lang="ja-JP" altLang="en-US" sz="1000">
              <a:solidFill>
                <a:schemeClr val="tx1"/>
              </a:solidFill>
            </a:endParaRPr>
          </a:p>
        </p:txBody>
      </p:sp>
      <p:sp>
        <p:nvSpPr>
          <p:cNvPr id="15" name="吹き出し: 四角形 14">
            <a:extLst>
              <a:ext uri="{FF2B5EF4-FFF2-40B4-BE49-F238E27FC236}">
                <a16:creationId xmlns:a16="http://schemas.microsoft.com/office/drawing/2014/main" id="{4C0F030E-C44D-2DB9-2090-615B2D4DBD3C}"/>
              </a:ext>
            </a:extLst>
          </p:cNvPr>
          <p:cNvSpPr/>
          <p:nvPr/>
        </p:nvSpPr>
        <p:spPr>
          <a:xfrm>
            <a:off x="1482050" y="6184946"/>
            <a:ext cx="7745297" cy="388246"/>
          </a:xfrm>
          <a:prstGeom prst="wedgeRectCallout">
            <a:avLst>
              <a:gd name="adj1" fmla="val -52085"/>
              <a:gd name="adj2" fmla="val -3853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1"/>
                </a:solidFill>
              </a:rPr>
              <a:t>市中銀行・政府系金融機関等との調整が既に進んでいる場合には加点要素となり得るため、こちらで説明の上、補足資料を別途提出してください</a:t>
            </a:r>
            <a:endParaRPr kumimoji="1" lang="en-US" altLang="ja-JP" sz="1000">
              <a:solidFill>
                <a:schemeClr val="tx1"/>
              </a:solidFill>
            </a:endParaRPr>
          </a:p>
        </p:txBody>
      </p:sp>
    </p:spTree>
    <p:extLst>
      <p:ext uri="{BB962C8B-B14F-4D97-AF65-F5344CB8AC3E}">
        <p14:creationId xmlns:p14="http://schemas.microsoft.com/office/powerpoint/2010/main" val="821189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48CD-5566-D4F5-1B0B-06106F7F1DED}"/>
            </a:ext>
          </a:extLst>
        </p:cNvPr>
        <p:cNvGrpSpPr/>
        <p:nvPr/>
      </p:nvGrpSpPr>
      <p:grpSpPr>
        <a:xfrm>
          <a:off x="0" y="0"/>
          <a:ext cx="0" cy="0"/>
          <a:chOff x="0" y="0"/>
          <a:chExt cx="0" cy="0"/>
        </a:xfrm>
      </p:grpSpPr>
      <p:cxnSp>
        <p:nvCxnSpPr>
          <p:cNvPr id="31" name="直線コネクタ 30">
            <a:extLst>
              <a:ext uri="{FF2B5EF4-FFF2-40B4-BE49-F238E27FC236}">
                <a16:creationId xmlns:a16="http://schemas.microsoft.com/office/drawing/2014/main" id="{F82939D6-63EC-85A3-5864-4C2BC7463679}"/>
              </a:ext>
            </a:extLst>
          </p:cNvPr>
          <p:cNvCxnSpPr>
            <a:cxnSpLocks/>
          </p:cNvCxnSpPr>
          <p:nvPr/>
        </p:nvCxnSpPr>
        <p:spPr>
          <a:xfrm>
            <a:off x="565584" y="6110558"/>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2FA2E2C8-360C-9BF9-FDF0-90E65F8044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99D2CA0-DE95-9E2D-BB65-2EF31DB3064D}"/>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2/2</a:t>
            </a:r>
            <a:endParaRPr kumimoji="1" lang="en-GB" altLang="ja-JP"/>
          </a:p>
        </p:txBody>
      </p:sp>
      <p:sp>
        <p:nvSpPr>
          <p:cNvPr id="9" name="正方形/長方形 8">
            <a:extLst>
              <a:ext uri="{FF2B5EF4-FFF2-40B4-BE49-F238E27FC236}">
                <a16:creationId xmlns:a16="http://schemas.microsoft.com/office/drawing/2014/main" id="{85818465-2596-212C-CA4B-364CA1F6FBD8}"/>
              </a:ext>
            </a:extLst>
          </p:cNvPr>
          <p:cNvSpPr/>
          <p:nvPr/>
        </p:nvSpPr>
        <p:spPr>
          <a:xfrm>
            <a:off x="512292" y="6174084"/>
            <a:ext cx="1661472" cy="428273"/>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補助対象事業の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売上高</a:t>
            </a:r>
          </a:p>
        </p:txBody>
      </p:sp>
      <p:sp>
        <p:nvSpPr>
          <p:cNvPr id="52" name="吹き出し: 四角形 51">
            <a:extLst>
              <a:ext uri="{FF2B5EF4-FFF2-40B4-BE49-F238E27FC236}">
                <a16:creationId xmlns:a16="http://schemas.microsoft.com/office/drawing/2014/main" id="{D64BF473-C097-C6AA-0AF6-8A7DDC892F56}"/>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商業化の達成に向け、事業完了１年後、</a:t>
            </a:r>
            <a:r>
              <a:rPr kumimoji="1" lang="en-US" altLang="ja-JP" sz="1000">
                <a:solidFill>
                  <a:schemeClr val="tx2"/>
                </a:solidFill>
                <a:latin typeface="Meiryo UI" panose="020B0604030504040204" pitchFamily="50" charset="-128"/>
                <a:ea typeface="Meiryo UI" panose="020B0604030504040204" pitchFamily="50" charset="-128"/>
              </a:rPr>
              <a:t>3</a:t>
            </a:r>
            <a:r>
              <a:rPr kumimoji="1" lang="ja-JP" altLang="en-US" sz="1000">
                <a:solidFill>
                  <a:schemeClr val="tx2"/>
                </a:solidFill>
                <a:latin typeface="Meiryo UI" panose="020B0604030504040204" pitchFamily="50" charset="-128"/>
                <a:ea typeface="Meiryo UI" panose="020B0604030504040204" pitchFamily="50" charset="-128"/>
              </a:rPr>
              <a:t>年後にはそれぞれ</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百万円の資金調達を実施し、</a:t>
            </a:r>
            <a:r>
              <a:rPr kumimoji="1" lang="en-US" altLang="ja-JP" sz="1000">
                <a:solidFill>
                  <a:schemeClr val="tx2"/>
                </a:solidFill>
                <a:latin typeface="Meiryo UI" panose="020B0604030504040204" pitchFamily="50" charset="-128"/>
                <a:ea typeface="Meiryo UI" panose="020B0604030504040204" pitchFamily="50" charset="-128"/>
              </a:rPr>
              <a:t>3</a:t>
            </a:r>
            <a:r>
              <a:rPr kumimoji="1" lang="ja-JP" altLang="en-US" sz="1000">
                <a:solidFill>
                  <a:schemeClr val="tx2"/>
                </a:solidFill>
                <a:latin typeface="Meiryo UI" panose="020B0604030504040204" pitchFamily="50" charset="-128"/>
                <a:ea typeface="Meiryo UI" panose="020B0604030504040204" pitchFamily="50" charset="-128"/>
              </a:rPr>
              <a:t>年後には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締結を実現させる</a:t>
            </a:r>
            <a:endParaRPr kumimoji="1" lang="ja-JP" altLang="en-US" sz="1000">
              <a:solidFill>
                <a:schemeClr val="tx2"/>
              </a:solidFill>
            </a:endParaRPr>
          </a:p>
        </p:txBody>
      </p:sp>
      <p:sp>
        <p:nvSpPr>
          <p:cNvPr id="59" name="正方形/長方形 58">
            <a:extLst>
              <a:ext uri="{FF2B5EF4-FFF2-40B4-BE49-F238E27FC236}">
                <a16:creationId xmlns:a16="http://schemas.microsoft.com/office/drawing/2014/main" id="{15C29EF0-EB92-3F85-3C04-26DFE75F4BEA}"/>
              </a:ext>
            </a:extLst>
          </p:cNvPr>
          <p:cNvSpPr/>
          <p:nvPr/>
        </p:nvSpPr>
        <p:spPr>
          <a:xfrm>
            <a:off x="931764" y="306554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② 契約締結数</a:t>
            </a:r>
          </a:p>
        </p:txBody>
      </p:sp>
      <p:sp>
        <p:nvSpPr>
          <p:cNvPr id="64" name="正方形/長方形 63">
            <a:extLst>
              <a:ext uri="{FF2B5EF4-FFF2-40B4-BE49-F238E27FC236}">
                <a16:creationId xmlns:a16="http://schemas.microsoft.com/office/drawing/2014/main" id="{48FCFBEB-EA96-8C9B-C7D0-B92F5F910179}"/>
              </a:ext>
            </a:extLst>
          </p:cNvPr>
          <p:cNvSpPr/>
          <p:nvPr/>
        </p:nvSpPr>
        <p:spPr>
          <a:xfrm>
            <a:off x="931764" y="382179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③ パイロット</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生産数</a:t>
            </a:r>
          </a:p>
        </p:txBody>
      </p:sp>
      <p:sp>
        <p:nvSpPr>
          <p:cNvPr id="69" name="正方形/長方形 68">
            <a:extLst>
              <a:ext uri="{FF2B5EF4-FFF2-40B4-BE49-F238E27FC236}">
                <a16:creationId xmlns:a16="http://schemas.microsoft.com/office/drawing/2014/main" id="{1A2FA8BF-7B4B-B6DD-349D-ADFC02093D70}"/>
              </a:ext>
            </a:extLst>
          </p:cNvPr>
          <p:cNvSpPr/>
          <p:nvPr/>
        </p:nvSpPr>
        <p:spPr>
          <a:xfrm>
            <a:off x="931764" y="457803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④ 展開国数</a:t>
            </a:r>
          </a:p>
        </p:txBody>
      </p:sp>
      <p:sp>
        <p:nvSpPr>
          <p:cNvPr id="74" name="正方形/長方形 73">
            <a:extLst>
              <a:ext uri="{FF2B5EF4-FFF2-40B4-BE49-F238E27FC236}">
                <a16:creationId xmlns:a16="http://schemas.microsoft.com/office/drawing/2014/main" id="{D9B0701E-7AD7-B92E-6736-776167B5DB4B}"/>
              </a:ext>
            </a:extLst>
          </p:cNvPr>
          <p:cNvSpPr/>
          <p:nvPr/>
        </p:nvSpPr>
        <p:spPr>
          <a:xfrm>
            <a:off x="931764" y="5334280"/>
            <a:ext cx="1242000" cy="712753"/>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資金調達額</a:t>
            </a:r>
          </a:p>
        </p:txBody>
      </p:sp>
      <p:sp>
        <p:nvSpPr>
          <p:cNvPr id="79" name="正方形/長方形 78">
            <a:extLst>
              <a:ext uri="{FF2B5EF4-FFF2-40B4-BE49-F238E27FC236}">
                <a16:creationId xmlns:a16="http://schemas.microsoft.com/office/drawing/2014/main" id="{107430A2-AFB1-AACC-4E1A-91650D172DD9}"/>
              </a:ext>
            </a:extLst>
          </p:cNvPr>
          <p:cNvSpPr/>
          <p:nvPr/>
        </p:nvSpPr>
        <p:spPr>
          <a:xfrm>
            <a:off x="510776" y="1494521"/>
            <a:ext cx="280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DC3429B-9166-F72E-20B1-1B5FE4595C59}"/>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4,6,9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FAAA1B8A-B07D-F45E-4A38-FDAF7D1AB5E4}"/>
              </a:ext>
            </a:extLst>
          </p:cNvPr>
          <p:cNvSpPr/>
          <p:nvPr/>
        </p:nvSpPr>
        <p:spPr>
          <a:xfrm>
            <a:off x="510776" y="2309300"/>
            <a:ext cx="346672" cy="373397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KPI</a:t>
            </a:r>
          </a:p>
        </p:txBody>
      </p:sp>
      <p:sp>
        <p:nvSpPr>
          <p:cNvPr id="23" name="コンテンツ プレースホルダー 5">
            <a:extLst>
              <a:ext uri="{FF2B5EF4-FFF2-40B4-BE49-F238E27FC236}">
                <a16:creationId xmlns:a16="http://schemas.microsoft.com/office/drawing/2014/main" id="{15A14977-AC2E-A6E9-2F73-85C06AD41F78}"/>
              </a:ext>
            </a:extLst>
          </p:cNvPr>
          <p:cNvSpPr txBox="1">
            <a:spLocks/>
          </p:cNvSpPr>
          <p:nvPr/>
        </p:nvSpPr>
        <p:spPr>
          <a:xfrm>
            <a:off x="6779308" y="1318835"/>
            <a:ext cx="1511623" cy="168570"/>
          </a:xfrm>
          <a:prstGeom prst="rect">
            <a:avLst/>
          </a:prstGeom>
          <a:noFill/>
          <a:ln>
            <a:noFill/>
          </a:ln>
        </p:spPr>
        <p:txBody>
          <a:bodyPr lIns="0" tIns="0" rIns="0" bIns="0" anchor="t"/>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spcBef>
                <a:spcPts val="0"/>
              </a:spcBef>
              <a:buNone/>
            </a:pPr>
            <a:r>
              <a:rPr lang="ja-JP" altLang="en-US" sz="1100" b="1"/>
              <a:t>（参考）</a:t>
            </a:r>
            <a:endParaRPr lang="en-US" altLang="ja-JP" sz="1100" b="1"/>
          </a:p>
          <a:p>
            <a:pPr marL="0" indent="0" algn="ctr">
              <a:lnSpc>
                <a:spcPct val="100000"/>
              </a:lnSpc>
              <a:spcBef>
                <a:spcPts val="0"/>
              </a:spcBef>
              <a:buNone/>
            </a:pPr>
            <a:r>
              <a:rPr lang="ja-JP" altLang="en-US" sz="1100" b="1"/>
              <a:t>商業化達成期限</a:t>
            </a:r>
            <a:endParaRPr lang="en-US" altLang="ja-JP" sz="1100" b="1"/>
          </a:p>
        </p:txBody>
      </p:sp>
      <p:sp>
        <p:nvSpPr>
          <p:cNvPr id="24" name="二等辺三角形 23">
            <a:extLst>
              <a:ext uri="{FF2B5EF4-FFF2-40B4-BE49-F238E27FC236}">
                <a16:creationId xmlns:a16="http://schemas.microsoft.com/office/drawing/2014/main" id="{0B048DA0-9D13-67BF-643C-B8ABD388759D}"/>
              </a:ext>
            </a:extLst>
          </p:cNvPr>
          <p:cNvSpPr/>
          <p:nvPr/>
        </p:nvSpPr>
        <p:spPr>
          <a:xfrm flipV="1">
            <a:off x="7438070" y="1683240"/>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25" name="正方形/長方形 24">
            <a:extLst>
              <a:ext uri="{FF2B5EF4-FFF2-40B4-BE49-F238E27FC236}">
                <a16:creationId xmlns:a16="http://schemas.microsoft.com/office/drawing/2014/main" id="{044939CE-22CA-2AC5-B0D0-96DA2B26B3E8}"/>
              </a:ext>
            </a:extLst>
          </p:cNvPr>
          <p:cNvSpPr/>
          <p:nvPr/>
        </p:nvSpPr>
        <p:spPr>
          <a:xfrm>
            <a:off x="931764" y="230930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① </a:t>
            </a:r>
            <a:r>
              <a:rPr kumimoji="1" lang="en-US" altLang="ja-JP" sz="1200" b="1">
                <a:solidFill>
                  <a:schemeClr val="tx2"/>
                </a:solidFill>
                <a:latin typeface="Meiryo UI" panose="020B0604030504040204" pitchFamily="50" charset="-128"/>
                <a:ea typeface="Meiryo UI" panose="020B0604030504040204" pitchFamily="50" charset="-128"/>
              </a:rPr>
              <a:t>MOU</a:t>
            </a:r>
            <a:r>
              <a:rPr kumimoji="1" lang="ja-JP" altLang="en-US" sz="1200" b="1">
                <a:solidFill>
                  <a:schemeClr val="tx2"/>
                </a:solidFill>
                <a:latin typeface="Meiryo UI" panose="020B0604030504040204" pitchFamily="50" charset="-128"/>
                <a:ea typeface="Meiryo UI" panose="020B0604030504040204" pitchFamily="50" charset="-128"/>
              </a:rPr>
              <a:t>締結数</a:t>
            </a:r>
          </a:p>
        </p:txBody>
      </p:sp>
      <p:sp>
        <p:nvSpPr>
          <p:cNvPr id="5" name="正方形/長方形 4">
            <a:extLst>
              <a:ext uri="{FF2B5EF4-FFF2-40B4-BE49-F238E27FC236}">
                <a16:creationId xmlns:a16="http://schemas.microsoft.com/office/drawing/2014/main" id="{6BC48EE2-2A4E-3ABA-F166-6D31A29F21D6}"/>
              </a:ext>
            </a:extLst>
          </p:cNvPr>
          <p:cNvSpPr/>
          <p:nvPr/>
        </p:nvSpPr>
        <p:spPr>
          <a:xfrm>
            <a:off x="2248080" y="1848061"/>
            <a:ext cx="1734100" cy="39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実証事業完了時点</a:t>
            </a:r>
          </a:p>
        </p:txBody>
      </p:sp>
      <p:sp>
        <p:nvSpPr>
          <p:cNvPr id="6" name="矢印: 五方向 5">
            <a:extLst>
              <a:ext uri="{FF2B5EF4-FFF2-40B4-BE49-F238E27FC236}">
                <a16:creationId xmlns:a16="http://schemas.microsoft.com/office/drawing/2014/main" id="{93455EB7-C5B6-92AC-1A0C-24D435A48FA3}"/>
              </a:ext>
            </a:extLst>
          </p:cNvPr>
          <p:cNvSpPr/>
          <p:nvPr/>
        </p:nvSpPr>
        <p:spPr>
          <a:xfrm>
            <a:off x="4051935"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１年後</a:t>
            </a:r>
          </a:p>
        </p:txBody>
      </p:sp>
      <p:sp>
        <p:nvSpPr>
          <p:cNvPr id="8" name="矢印: 五方向 7">
            <a:extLst>
              <a:ext uri="{FF2B5EF4-FFF2-40B4-BE49-F238E27FC236}">
                <a16:creationId xmlns:a16="http://schemas.microsoft.com/office/drawing/2014/main" id="{7E945DDA-57B3-AFB7-14B0-E4A2B2A78432}"/>
              </a:ext>
            </a:extLst>
          </p:cNvPr>
          <p:cNvSpPr/>
          <p:nvPr/>
        </p:nvSpPr>
        <p:spPr>
          <a:xfrm>
            <a:off x="5856227"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３年後</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3077867-28EA-4996-7B43-03F3C37DA234}"/>
              </a:ext>
            </a:extLst>
          </p:cNvPr>
          <p:cNvSpPr/>
          <p:nvPr/>
        </p:nvSpPr>
        <p:spPr>
          <a:xfrm>
            <a:off x="2248080"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CD2C2FE2-61CD-863F-DC64-5A8C84633B8F}"/>
              </a:ext>
            </a:extLst>
          </p:cNvPr>
          <p:cNvSpPr/>
          <p:nvPr/>
        </p:nvSpPr>
        <p:spPr>
          <a:xfrm>
            <a:off x="4051935"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9614A93A-7109-D3E9-0903-875441511410}"/>
              </a:ext>
            </a:extLst>
          </p:cNvPr>
          <p:cNvSpPr/>
          <p:nvPr/>
        </p:nvSpPr>
        <p:spPr>
          <a:xfrm>
            <a:off x="5856227"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CE67F6CC-5F22-3E37-B0F7-76693D7FF8C8}"/>
              </a:ext>
            </a:extLst>
          </p:cNvPr>
          <p:cNvSpPr/>
          <p:nvPr/>
        </p:nvSpPr>
        <p:spPr>
          <a:xfrm>
            <a:off x="2248080"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1" name="正方形/長方形 60">
            <a:extLst>
              <a:ext uri="{FF2B5EF4-FFF2-40B4-BE49-F238E27FC236}">
                <a16:creationId xmlns:a16="http://schemas.microsoft.com/office/drawing/2014/main" id="{8C5E42AA-48A3-7204-3C69-70CACDD3B28E}"/>
              </a:ext>
            </a:extLst>
          </p:cNvPr>
          <p:cNvSpPr/>
          <p:nvPr/>
        </p:nvSpPr>
        <p:spPr>
          <a:xfrm>
            <a:off x="4051935"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正方形/長方形 62">
            <a:extLst>
              <a:ext uri="{FF2B5EF4-FFF2-40B4-BE49-F238E27FC236}">
                <a16:creationId xmlns:a16="http://schemas.microsoft.com/office/drawing/2014/main" id="{E7BA3D6E-A8F9-61AF-6C90-D02F09CC0CC4}"/>
              </a:ext>
            </a:extLst>
          </p:cNvPr>
          <p:cNvSpPr/>
          <p:nvPr/>
        </p:nvSpPr>
        <p:spPr>
          <a:xfrm>
            <a:off x="5856227"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78BDA959-22A2-DF7A-0383-BD32DA33FA73}"/>
              </a:ext>
            </a:extLst>
          </p:cNvPr>
          <p:cNvSpPr/>
          <p:nvPr/>
        </p:nvSpPr>
        <p:spPr>
          <a:xfrm>
            <a:off x="2248080"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6" name="正方形/長方形 65">
            <a:extLst>
              <a:ext uri="{FF2B5EF4-FFF2-40B4-BE49-F238E27FC236}">
                <a16:creationId xmlns:a16="http://schemas.microsoft.com/office/drawing/2014/main" id="{46D54F6F-DAB9-0497-0D9E-CE08EC41EA21}"/>
              </a:ext>
            </a:extLst>
          </p:cNvPr>
          <p:cNvSpPr/>
          <p:nvPr/>
        </p:nvSpPr>
        <p:spPr>
          <a:xfrm>
            <a:off x="4051935"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8" name="正方形/長方形 67">
            <a:extLst>
              <a:ext uri="{FF2B5EF4-FFF2-40B4-BE49-F238E27FC236}">
                <a16:creationId xmlns:a16="http://schemas.microsoft.com/office/drawing/2014/main" id="{480C7107-D92E-9510-A26D-316002A77A33}"/>
              </a:ext>
            </a:extLst>
          </p:cNvPr>
          <p:cNvSpPr/>
          <p:nvPr/>
        </p:nvSpPr>
        <p:spPr>
          <a:xfrm>
            <a:off x="5856227"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0" name="正方形/長方形 69">
            <a:extLst>
              <a:ext uri="{FF2B5EF4-FFF2-40B4-BE49-F238E27FC236}">
                <a16:creationId xmlns:a16="http://schemas.microsoft.com/office/drawing/2014/main" id="{190FE3D4-A0A9-8A38-2A3A-6C12365A33B4}"/>
              </a:ext>
            </a:extLst>
          </p:cNvPr>
          <p:cNvSpPr/>
          <p:nvPr/>
        </p:nvSpPr>
        <p:spPr>
          <a:xfrm>
            <a:off x="2248080"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1" name="正方形/長方形 70">
            <a:extLst>
              <a:ext uri="{FF2B5EF4-FFF2-40B4-BE49-F238E27FC236}">
                <a16:creationId xmlns:a16="http://schemas.microsoft.com/office/drawing/2014/main" id="{CBE923F9-4900-9EDD-6124-7E75ACB33FEE}"/>
              </a:ext>
            </a:extLst>
          </p:cNvPr>
          <p:cNvSpPr/>
          <p:nvPr/>
        </p:nvSpPr>
        <p:spPr>
          <a:xfrm>
            <a:off x="4051935"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3" name="正方形/長方形 72">
            <a:extLst>
              <a:ext uri="{FF2B5EF4-FFF2-40B4-BE49-F238E27FC236}">
                <a16:creationId xmlns:a16="http://schemas.microsoft.com/office/drawing/2014/main" id="{9B02BA85-403A-DBDF-4524-48FF1BB01514}"/>
              </a:ext>
            </a:extLst>
          </p:cNvPr>
          <p:cNvSpPr/>
          <p:nvPr/>
        </p:nvSpPr>
        <p:spPr>
          <a:xfrm>
            <a:off x="5856227"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5" name="正方形/長方形 74">
            <a:extLst>
              <a:ext uri="{FF2B5EF4-FFF2-40B4-BE49-F238E27FC236}">
                <a16:creationId xmlns:a16="http://schemas.microsoft.com/office/drawing/2014/main" id="{A8974B5B-7E1A-804B-BA6A-4EAAD4C51DA1}"/>
              </a:ext>
            </a:extLst>
          </p:cNvPr>
          <p:cNvSpPr/>
          <p:nvPr/>
        </p:nvSpPr>
        <p:spPr>
          <a:xfrm>
            <a:off x="2248080"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DB6BB8FA-FF47-FCCB-8414-DBA7232B3FDB}"/>
              </a:ext>
            </a:extLst>
          </p:cNvPr>
          <p:cNvSpPr/>
          <p:nvPr/>
        </p:nvSpPr>
        <p:spPr>
          <a:xfrm>
            <a:off x="4051935"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8" name="正方形/長方形 77">
            <a:extLst>
              <a:ext uri="{FF2B5EF4-FFF2-40B4-BE49-F238E27FC236}">
                <a16:creationId xmlns:a16="http://schemas.microsoft.com/office/drawing/2014/main" id="{5E5D4A26-E91E-9B7A-D6E4-F87C73EB48E8}"/>
              </a:ext>
            </a:extLst>
          </p:cNvPr>
          <p:cNvSpPr/>
          <p:nvPr/>
        </p:nvSpPr>
        <p:spPr>
          <a:xfrm>
            <a:off x="5856227"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矢印: 五方向 17">
            <a:extLst>
              <a:ext uri="{FF2B5EF4-FFF2-40B4-BE49-F238E27FC236}">
                <a16:creationId xmlns:a16="http://schemas.microsoft.com/office/drawing/2014/main" id="{0BC1DBF7-3E4C-C529-9E1A-9148715F71E3}"/>
              </a:ext>
            </a:extLst>
          </p:cNvPr>
          <p:cNvSpPr/>
          <p:nvPr/>
        </p:nvSpPr>
        <p:spPr>
          <a:xfrm>
            <a:off x="7660299" y="1838075"/>
            <a:ext cx="1734100" cy="396000"/>
          </a:xfrm>
          <a:prstGeom prst="homePlate">
            <a:avLst/>
          </a:prstGeom>
          <a:solidFill>
            <a:schemeClr val="accent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（参考）</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tx1"/>
                </a:solidFill>
                <a:latin typeface="Meiryo UI" panose="020B0604030504040204" pitchFamily="50" charset="-128"/>
                <a:ea typeface="Meiryo UI" panose="020B0604030504040204" pitchFamily="50" charset="-128"/>
              </a:rPr>
              <a:t>5</a:t>
            </a:r>
            <a:r>
              <a:rPr kumimoji="1" lang="ja-JP" altLang="en-US" sz="1200" b="1">
                <a:solidFill>
                  <a:schemeClr val="tx1"/>
                </a:solidFill>
                <a:latin typeface="Meiryo UI" panose="020B0604030504040204" pitchFamily="50" charset="-128"/>
                <a:ea typeface="Meiryo UI" panose="020B0604030504040204" pitchFamily="50" charset="-128"/>
              </a:rPr>
              <a:t>年後</a:t>
            </a:r>
          </a:p>
        </p:txBody>
      </p:sp>
      <p:sp>
        <p:nvSpPr>
          <p:cNvPr id="7" name="正方形/長方形 6">
            <a:extLst>
              <a:ext uri="{FF2B5EF4-FFF2-40B4-BE49-F238E27FC236}">
                <a16:creationId xmlns:a16="http://schemas.microsoft.com/office/drawing/2014/main" id="{F6551E55-6CF5-23DD-5230-F58D6623D382}"/>
              </a:ext>
            </a:extLst>
          </p:cNvPr>
          <p:cNvSpPr/>
          <p:nvPr/>
        </p:nvSpPr>
        <p:spPr>
          <a:xfrm>
            <a:off x="7660299"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9F31A02-3DF5-581B-AB89-DE33BEF53DAF}"/>
              </a:ext>
            </a:extLst>
          </p:cNvPr>
          <p:cNvSpPr/>
          <p:nvPr/>
        </p:nvSpPr>
        <p:spPr>
          <a:xfrm>
            <a:off x="7660299"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7115485-CD0E-BB9C-13AF-939F2D18841D}"/>
              </a:ext>
            </a:extLst>
          </p:cNvPr>
          <p:cNvSpPr/>
          <p:nvPr/>
        </p:nvSpPr>
        <p:spPr>
          <a:xfrm>
            <a:off x="7660299"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76A77F3D-722E-4FF8-C002-3864FB3BF755}"/>
              </a:ext>
            </a:extLst>
          </p:cNvPr>
          <p:cNvSpPr/>
          <p:nvPr/>
        </p:nvSpPr>
        <p:spPr>
          <a:xfrm>
            <a:off x="7660299"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D7AEF1E4-C371-D1D2-6D9C-735ACF8CFBAF}"/>
              </a:ext>
            </a:extLst>
          </p:cNvPr>
          <p:cNvSpPr/>
          <p:nvPr/>
        </p:nvSpPr>
        <p:spPr>
          <a:xfrm>
            <a:off x="7660299"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8F0ABB37-A31A-FBB7-E892-447906309918}"/>
              </a:ext>
            </a:extLst>
          </p:cNvPr>
          <p:cNvSpPr/>
          <p:nvPr/>
        </p:nvSpPr>
        <p:spPr>
          <a:xfrm>
            <a:off x="2248080"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BAD0421-36C5-9348-05D3-D1E57971D402}"/>
              </a:ext>
            </a:extLst>
          </p:cNvPr>
          <p:cNvSpPr/>
          <p:nvPr/>
        </p:nvSpPr>
        <p:spPr>
          <a:xfrm>
            <a:off x="4051935"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2BE864B-C718-2FC4-326D-08C2402FFA65}"/>
              </a:ext>
            </a:extLst>
          </p:cNvPr>
          <p:cNvSpPr/>
          <p:nvPr/>
        </p:nvSpPr>
        <p:spPr>
          <a:xfrm>
            <a:off x="5856227"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E358E54-A696-9DBF-91E9-D65DE753ABDD}"/>
              </a:ext>
            </a:extLst>
          </p:cNvPr>
          <p:cNvSpPr/>
          <p:nvPr/>
        </p:nvSpPr>
        <p:spPr>
          <a:xfrm>
            <a:off x="7660299"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吹き出し: 四角形 29">
            <a:extLst>
              <a:ext uri="{FF2B5EF4-FFF2-40B4-BE49-F238E27FC236}">
                <a16:creationId xmlns:a16="http://schemas.microsoft.com/office/drawing/2014/main" id="{34008AA9-F22F-B5DC-90A2-474AEC034DBD}"/>
              </a:ext>
            </a:extLst>
          </p:cNvPr>
          <p:cNvSpPr/>
          <p:nvPr/>
        </p:nvSpPr>
        <p:spPr>
          <a:xfrm>
            <a:off x="2243956" y="6316347"/>
            <a:ext cx="3679866" cy="402497"/>
          </a:xfrm>
          <a:prstGeom prst="wedgeRectCallout">
            <a:avLst>
              <a:gd name="adj1" fmla="val -55422"/>
              <a:gd name="adj2" fmla="val -29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商業化前後の費用対効果（</a:t>
            </a:r>
            <a:r>
              <a:rPr kumimoji="1" lang="zh-TW" altLang="en-US" sz="1000">
                <a:solidFill>
                  <a:schemeClr val="tx2"/>
                </a:solidFill>
              </a:rPr>
              <a:t>審査評価項目</a:t>
            </a:r>
            <a:r>
              <a:rPr kumimoji="1" lang="ja-JP" altLang="en-US" sz="1000">
                <a:solidFill>
                  <a:schemeClr val="tx2"/>
                </a:solidFill>
              </a:rPr>
              <a:t>⑥）を確認する際の参考値として、各時点で想定される補助事業の売上高を記載してください</a:t>
            </a:r>
            <a:endParaRPr kumimoji="1" lang="en-US" altLang="ja-JP" sz="1000">
              <a:solidFill>
                <a:schemeClr val="tx2"/>
              </a:solidFill>
            </a:endParaRPr>
          </a:p>
        </p:txBody>
      </p:sp>
      <p:sp>
        <p:nvSpPr>
          <p:cNvPr id="58" name="吹き出し: 四角形 57">
            <a:extLst>
              <a:ext uri="{FF2B5EF4-FFF2-40B4-BE49-F238E27FC236}">
                <a16:creationId xmlns:a16="http://schemas.microsoft.com/office/drawing/2014/main" id="{E2D91A09-C385-03D1-70A9-21295FA684EF}"/>
              </a:ext>
            </a:extLst>
          </p:cNvPr>
          <p:cNvSpPr/>
          <p:nvPr/>
        </p:nvSpPr>
        <p:spPr>
          <a:xfrm>
            <a:off x="2173764" y="2470710"/>
            <a:ext cx="3029200" cy="604071"/>
          </a:xfrm>
          <a:prstGeom prst="wedgeRectCallout">
            <a:avLst>
              <a:gd name="adj1" fmla="val -55422"/>
              <a:gd name="adj2" fmla="val -29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前スライドの「実施項目」と連動させ、各項目の進捗度合を測定するために必要な指標を設定してください</a:t>
            </a:r>
          </a:p>
          <a:p>
            <a:r>
              <a:rPr kumimoji="1" lang="ja-JP" altLang="en-US" sz="1000">
                <a:solidFill>
                  <a:schemeClr val="tx2"/>
                </a:solidFill>
              </a:rPr>
              <a:t>例：実施項目①「相手国政府への提案」（前スライド）</a:t>
            </a:r>
            <a:endParaRPr kumimoji="1" lang="en-US" altLang="ja-JP" sz="1000">
              <a:solidFill>
                <a:schemeClr val="tx2"/>
              </a:solidFill>
            </a:endParaRPr>
          </a:p>
          <a:p>
            <a:r>
              <a:rPr kumimoji="1" lang="ja-JP" altLang="en-US" sz="1000">
                <a:solidFill>
                  <a:schemeClr val="tx2"/>
                </a:solidFill>
              </a:rPr>
              <a:t>　　　→</a:t>
            </a:r>
            <a:r>
              <a:rPr kumimoji="1" lang="en-US" altLang="ja-JP" sz="1000">
                <a:solidFill>
                  <a:schemeClr val="tx2"/>
                </a:solidFill>
              </a:rPr>
              <a:t>KPI</a:t>
            </a:r>
            <a:r>
              <a:rPr kumimoji="1" lang="ja-JP" altLang="en-US" sz="1000">
                <a:solidFill>
                  <a:schemeClr val="tx2"/>
                </a:solidFill>
              </a:rPr>
              <a:t>①「</a:t>
            </a:r>
            <a:r>
              <a:rPr kumimoji="1" lang="en-US" altLang="ja-JP" sz="1000">
                <a:solidFill>
                  <a:schemeClr val="tx2"/>
                </a:solidFill>
              </a:rPr>
              <a:t>MOU</a:t>
            </a:r>
            <a:r>
              <a:rPr kumimoji="1" lang="ja-JP" altLang="en-US" sz="1000">
                <a:solidFill>
                  <a:schemeClr val="tx2"/>
                </a:solidFill>
              </a:rPr>
              <a:t>締結数」（本スライド）</a:t>
            </a:r>
            <a:endParaRPr kumimoji="1" lang="en-US" altLang="ja-JP" sz="1000">
              <a:solidFill>
                <a:schemeClr val="tx2"/>
              </a:solidFill>
            </a:endParaRPr>
          </a:p>
        </p:txBody>
      </p:sp>
    </p:spTree>
    <p:extLst>
      <p:ext uri="{BB962C8B-B14F-4D97-AF65-F5344CB8AC3E}">
        <p14:creationId xmlns:p14="http://schemas.microsoft.com/office/powerpoint/2010/main" val="16803436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FF504-380B-02DC-8C36-6A7619D85264}"/>
            </a:ext>
          </a:extLst>
        </p:cNvPr>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id="{E3550F02-28E8-DB93-0F66-639018FD98C2}"/>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20" name="吹き出し: 四角形 19">
            <a:extLst>
              <a:ext uri="{FF2B5EF4-FFF2-40B4-BE49-F238E27FC236}">
                <a16:creationId xmlns:a16="http://schemas.microsoft.com/office/drawing/2014/main" id="{06ADF69F-6DDC-8A12-FC15-24BC73D759B3}"/>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諸国）にどのような裨益をもたらす事業か、文章で記載してください</a:t>
            </a:r>
            <a:endParaRPr kumimoji="1" lang="en-US" altLang="ja-JP" sz="1000">
              <a:solidFill>
                <a:schemeClr val="tx2"/>
              </a:solidFill>
            </a:endParaRPr>
          </a:p>
        </p:txBody>
      </p:sp>
      <p:sp>
        <p:nvSpPr>
          <p:cNvPr id="17" name="正方形/長方形 16">
            <a:extLst>
              <a:ext uri="{FF2B5EF4-FFF2-40B4-BE49-F238E27FC236}">
                <a16:creationId xmlns:a16="http://schemas.microsoft.com/office/drawing/2014/main" id="{B886C218-8FE2-3A4A-031E-40CC8914733B}"/>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世界的な市場拡大への貢献</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世界の市場規模に対する自社売上割合</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8CE113CF-3F71-0F7F-21F5-F48F417C49AE}"/>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9" name="正方形/長方形 8">
            <a:extLst>
              <a:ext uri="{FF2B5EF4-FFF2-40B4-BE49-F238E27FC236}">
                <a16:creationId xmlns:a16="http://schemas.microsoft.com/office/drawing/2014/main" id="{B65737DE-4898-9D07-BE5F-1EA43614F4D3}"/>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786BC4C-BCDC-B27F-5B39-ACC2506230FC}"/>
              </a:ext>
            </a:extLst>
          </p:cNvPr>
          <p:cNvSpPr/>
          <p:nvPr/>
        </p:nvSpPr>
        <p:spPr>
          <a:xfrm>
            <a:off x="2930181" y="4348649"/>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事業実施国での自社市場拡大</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受注件数（競合との比較）</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件</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43EC6B-C6DD-8186-CB1C-FA9440B34E5D}"/>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ドローンによる安定的な血液製剤配送の実現</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配送成功率（</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受注件数のうち、血液製剤を損壊することなく目的地まで輸送できた件数の割合）</a:t>
            </a: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9950B24F-B22E-3BE9-4E4C-92E27E530D35}"/>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12" name="矢印: 五方向 11">
            <a:extLst>
              <a:ext uri="{FF2B5EF4-FFF2-40B4-BE49-F238E27FC236}">
                <a16:creationId xmlns:a16="http://schemas.microsoft.com/office/drawing/2014/main" id="{4A67BA20-576C-60D6-4043-1E8FF92DA403}"/>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14" name="矢印: 五方向 13">
            <a:extLst>
              <a:ext uri="{FF2B5EF4-FFF2-40B4-BE49-F238E27FC236}">
                <a16:creationId xmlns:a16="http://schemas.microsoft.com/office/drawing/2014/main" id="{A484D138-4D4F-FE00-06C0-8C5A982FA2C1}"/>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15" name="正方形/長方形 14">
            <a:extLst>
              <a:ext uri="{FF2B5EF4-FFF2-40B4-BE49-F238E27FC236}">
                <a16:creationId xmlns:a16="http://schemas.microsoft.com/office/drawing/2014/main" id="{4DF1AB52-B5D5-6894-ED96-AF8B2803E4C0}"/>
              </a:ext>
            </a:extLst>
          </p:cNvPr>
          <p:cNvSpPr/>
          <p:nvPr/>
        </p:nvSpPr>
        <p:spPr>
          <a:xfrm>
            <a:off x="2930181" y="3153537"/>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ドローンによる血液製剤配送の実績の蓄積</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血液製剤配送時間の中央値</a:t>
            </a:r>
            <a:endParaRPr kumimoji="1" lang="en-US" altLang="ja-JP" sz="1050">
              <a:solidFill>
                <a:schemeClr val="tx2"/>
              </a:solidFill>
              <a:latin typeface="Meiryo UI" panose="020B0604030504040204" pitchFamily="50" charset="-128"/>
              <a:ea typeface="Meiryo UI" panose="020B0604030504040204" pitchFamily="50" charset="-128"/>
            </a:endParaRPr>
          </a:p>
          <a:p>
            <a:pPr marL="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9A84F989-274C-39F4-57A3-DE322B22D9B9}"/>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事業実施国における実績をもとにした他国での類似事業展開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売上発生国数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カ国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B92EEDA6-123F-D938-8B20-9F8D1FDFA5B2}"/>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日本における技術スタッフ増加・日本への専門知識の逆輸入</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幹事法人による論文出版数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本</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BA80081-E66F-4938-81A9-B644C8397FE4}"/>
              </a:ext>
            </a:extLst>
          </p:cNvPr>
          <p:cNvSpPr/>
          <p:nvPr/>
        </p:nvSpPr>
        <p:spPr>
          <a:xfrm>
            <a:off x="2930181" y="5544121"/>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事業実施国における技術スタッフ増加・専門知識の蓄積</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資格保有者数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24" name="コネクタ: カギ線 23">
            <a:extLst>
              <a:ext uri="{FF2B5EF4-FFF2-40B4-BE49-F238E27FC236}">
                <a16:creationId xmlns:a16="http://schemas.microsoft.com/office/drawing/2014/main" id="{8D64A492-CC57-48A1-C771-A6638DD22955}"/>
              </a:ext>
            </a:extLst>
          </p:cNvPr>
          <p:cNvCxnSpPr>
            <a:cxnSpLocks/>
            <a:stCxn id="6" idx="3"/>
            <a:endCxn id="15" idx="1"/>
          </p:cNvCxnSpPr>
          <p:nvPr/>
        </p:nvCxnSpPr>
        <p:spPr>
          <a:xfrm flipV="1">
            <a:off x="2638102" y="3679137"/>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52E6736E-76F4-3F45-1949-FDBBAD3609FB}"/>
              </a:ext>
            </a:extLst>
          </p:cNvPr>
          <p:cNvCxnSpPr>
            <a:cxnSpLocks/>
            <a:stCxn id="6" idx="3"/>
            <a:endCxn id="22" idx="1"/>
          </p:cNvCxnSpPr>
          <p:nvPr/>
        </p:nvCxnSpPr>
        <p:spPr>
          <a:xfrm>
            <a:off x="2638102" y="4874429"/>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8478CE68-EDB2-6AEA-D66C-A96C1D97DA10}"/>
              </a:ext>
            </a:extLst>
          </p:cNvPr>
          <p:cNvCxnSpPr>
            <a:cxnSpLocks/>
            <a:stCxn id="22" idx="3"/>
            <a:endCxn id="18" idx="1"/>
          </p:cNvCxnSpPr>
          <p:nvPr/>
        </p:nvCxnSpPr>
        <p:spPr>
          <a:xfrm flipV="1">
            <a:off x="5055993" y="6069541"/>
            <a:ext cx="292080"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2E5548D2-16B6-CF66-79CD-AFBE962E9BC1}"/>
              </a:ext>
            </a:extLst>
          </p:cNvPr>
          <p:cNvCxnSpPr>
            <a:cxnSpLocks/>
            <a:stCxn id="15" idx="3"/>
            <a:endCxn id="16" idx="1"/>
          </p:cNvCxnSpPr>
          <p:nvPr/>
        </p:nvCxnSpPr>
        <p:spPr>
          <a:xfrm>
            <a:off x="5055993" y="3679137"/>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88D79720-210D-E537-E3D9-7D55BDBE9C5A}"/>
              </a:ext>
            </a:extLst>
          </p:cNvPr>
          <p:cNvCxnSpPr>
            <a:cxnSpLocks/>
            <a:stCxn id="60" idx="3"/>
            <a:endCxn id="17" idx="1"/>
          </p:cNvCxnSpPr>
          <p:nvPr/>
        </p:nvCxnSpPr>
        <p:spPr>
          <a:xfrm>
            <a:off x="5055993" y="4874249"/>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E8AAB4E3-3930-8CD8-1C01-AD5C357F3E8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4E5582-DA39-8D9E-CF46-B85744B465FA}"/>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sp>
        <p:nvSpPr>
          <p:cNvPr id="11" name="正方形/長方形 10">
            <a:extLst>
              <a:ext uri="{FF2B5EF4-FFF2-40B4-BE49-F238E27FC236}">
                <a16:creationId xmlns:a16="http://schemas.microsoft.com/office/drawing/2014/main" id="{59D80929-4518-61E1-76A6-E67BFAA1942D}"/>
              </a:ext>
            </a:extLst>
          </p:cNvPr>
          <p:cNvSpPr/>
          <p:nvPr/>
        </p:nvSpPr>
        <p:spPr>
          <a:xfrm>
            <a:off x="7720551" y="3153537"/>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日本を含む世界各国でのドローン配送による</a:t>
            </a:r>
            <a:br>
              <a:rPr kumimoji="1" lang="en-US" altLang="ja-JP" sz="1050" b="1">
                <a:solidFill>
                  <a:schemeClr val="tx2"/>
                </a:solidFill>
                <a:latin typeface="Meiryo UI" panose="020B0604030504040204" pitchFamily="50" charset="-128"/>
                <a:ea typeface="Meiryo UI" panose="020B0604030504040204" pitchFamily="50" charset="-128"/>
              </a:rPr>
            </a:br>
            <a:r>
              <a:rPr kumimoji="1" lang="ja-JP" altLang="en-US" sz="1050" b="1">
                <a:solidFill>
                  <a:schemeClr val="tx2"/>
                </a:solidFill>
                <a:latin typeface="Meiryo UI" panose="020B0604030504040204" pitchFamily="50" charset="-128"/>
                <a:ea typeface="Meiryo UI" panose="020B0604030504040204" pitchFamily="50" charset="-128"/>
              </a:rPr>
              <a:t>社会課題解決</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1B73DAE-27DF-BFF8-8CAC-A85012B63E99}"/>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事業実施国との関係強化（現地雇用創出）</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日本へのリバースイノベーション</a:t>
            </a:r>
            <a:endParaRPr kumimoji="1" lang="en-US" altLang="ja-JP" sz="1050" b="1">
              <a:solidFill>
                <a:schemeClr val="tx1"/>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59E8188D-15DB-1E44-85CF-2B4F618EBDAA}"/>
              </a:ext>
            </a:extLst>
          </p:cNvPr>
          <p:cNvCxnSpPr>
            <a:cxnSpLocks/>
            <a:stCxn id="18" idx="3"/>
            <a:endCxn id="21"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E5E60886-7C6E-6C05-48A2-7C2420A676A2}"/>
              </a:ext>
            </a:extLst>
          </p:cNvPr>
          <p:cNvCxnSpPr>
            <a:cxnSpLocks/>
            <a:stCxn id="16" idx="3"/>
            <a:endCxn id="11" idx="1"/>
          </p:cNvCxnSpPr>
          <p:nvPr/>
        </p:nvCxnSpPr>
        <p:spPr>
          <a:xfrm flipV="1">
            <a:off x="7473885" y="3679137"/>
            <a:ext cx="246666"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3" name="正方形/長方形 112">
            <a:extLst>
              <a:ext uri="{FF2B5EF4-FFF2-40B4-BE49-F238E27FC236}">
                <a16:creationId xmlns:a16="http://schemas.microsoft.com/office/drawing/2014/main" id="{21413A97-5DEA-4442-FDD2-A68C533E79B4}"/>
              </a:ext>
            </a:extLst>
          </p:cNvPr>
          <p:cNvSpPr/>
          <p:nvPr/>
        </p:nvSpPr>
        <p:spPr>
          <a:xfrm>
            <a:off x="7720551" y="4348648"/>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事業実施国でのデファクトスタンダード確立</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日本を含む世界各国での売上向上</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4" name="フローチャート: 代替処理 113">
            <a:extLst>
              <a:ext uri="{FF2B5EF4-FFF2-40B4-BE49-F238E27FC236}">
                <a16:creationId xmlns:a16="http://schemas.microsoft.com/office/drawing/2014/main" id="{77BA2C04-67AB-D038-115D-4334D4926092}"/>
              </a:ext>
            </a:extLst>
          </p:cNvPr>
          <p:cNvSpPr/>
          <p:nvPr/>
        </p:nvSpPr>
        <p:spPr>
          <a:xfrm>
            <a:off x="8789249" y="5270755"/>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117" name="直線矢印コネクタ 116">
            <a:extLst>
              <a:ext uri="{FF2B5EF4-FFF2-40B4-BE49-F238E27FC236}">
                <a16:creationId xmlns:a16="http://schemas.microsoft.com/office/drawing/2014/main" id="{158D8E09-374C-2A9C-C0EE-365954DE183E}"/>
              </a:ext>
            </a:extLst>
          </p:cNvPr>
          <p:cNvCxnSpPr>
            <a:cxnSpLocks/>
            <a:stCxn id="17" idx="3"/>
            <a:endCxn id="113" idx="1"/>
          </p:cNvCxnSpPr>
          <p:nvPr/>
        </p:nvCxnSpPr>
        <p:spPr>
          <a:xfrm flipV="1">
            <a:off x="7473885" y="4874248"/>
            <a:ext cx="246666" cy="182"/>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 name="矢印: 五方向 30">
            <a:extLst>
              <a:ext uri="{FF2B5EF4-FFF2-40B4-BE49-F238E27FC236}">
                <a16:creationId xmlns:a16="http://schemas.microsoft.com/office/drawing/2014/main" id="{908B16DD-D870-A673-A091-04C2F83B9F43}"/>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 name="フローチャート: 代替処理 6">
            <a:extLst>
              <a:ext uri="{FF2B5EF4-FFF2-40B4-BE49-F238E27FC236}">
                <a16:creationId xmlns:a16="http://schemas.microsoft.com/office/drawing/2014/main" id="{BC84246F-A871-C27D-D825-8225BE462EC7}"/>
              </a:ext>
            </a:extLst>
          </p:cNvPr>
          <p:cNvSpPr/>
          <p:nvPr/>
        </p:nvSpPr>
        <p:spPr>
          <a:xfrm>
            <a:off x="8138726" y="5270755"/>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 name="フローチャート: 代替処理 7">
            <a:extLst>
              <a:ext uri="{FF2B5EF4-FFF2-40B4-BE49-F238E27FC236}">
                <a16:creationId xmlns:a16="http://schemas.microsoft.com/office/drawing/2014/main" id="{7CFC00F3-A59F-565C-C0AA-0A1573C42359}"/>
              </a:ext>
            </a:extLst>
          </p:cNvPr>
          <p:cNvSpPr/>
          <p:nvPr/>
        </p:nvSpPr>
        <p:spPr>
          <a:xfrm>
            <a:off x="8789249" y="479694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0" name="フローチャート: 代替処理 109">
            <a:extLst>
              <a:ext uri="{FF2B5EF4-FFF2-40B4-BE49-F238E27FC236}">
                <a16:creationId xmlns:a16="http://schemas.microsoft.com/office/drawing/2014/main" id="{230A6AA9-ECF8-EFEF-541F-D349DA321703}"/>
              </a:ext>
            </a:extLst>
          </p:cNvPr>
          <p:cNvSpPr/>
          <p:nvPr/>
        </p:nvSpPr>
        <p:spPr>
          <a:xfrm>
            <a:off x="8138726"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1" name="フローチャート: 代替処理 110">
            <a:extLst>
              <a:ext uri="{FF2B5EF4-FFF2-40B4-BE49-F238E27FC236}">
                <a16:creationId xmlns:a16="http://schemas.microsoft.com/office/drawing/2014/main" id="{1FFC6A9A-6CAA-D9CD-5553-B5223C01E0FB}"/>
              </a:ext>
            </a:extLst>
          </p:cNvPr>
          <p:cNvSpPr/>
          <p:nvPr/>
        </p:nvSpPr>
        <p:spPr>
          <a:xfrm>
            <a:off x="8789249" y="3950003"/>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7100B3C4-C634-DA8D-6F2F-574576C5B3A3}"/>
              </a:ext>
            </a:extLst>
          </p:cNvPr>
          <p:cNvSpPr/>
          <p:nvPr/>
        </p:nvSpPr>
        <p:spPr>
          <a:xfrm>
            <a:off x="8789249" y="6370472"/>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9" name="フローチャート: 代替処理 48">
            <a:extLst>
              <a:ext uri="{FF2B5EF4-FFF2-40B4-BE49-F238E27FC236}">
                <a16:creationId xmlns:a16="http://schemas.microsoft.com/office/drawing/2014/main" id="{90611AB0-A811-8D25-197D-6B3E9866D249}"/>
              </a:ext>
            </a:extLst>
          </p:cNvPr>
          <p:cNvSpPr/>
          <p:nvPr/>
        </p:nvSpPr>
        <p:spPr>
          <a:xfrm>
            <a:off x="8789249" y="5994900"/>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50" name="フローチャート: 代替処理 49">
            <a:extLst>
              <a:ext uri="{FF2B5EF4-FFF2-40B4-BE49-F238E27FC236}">
                <a16:creationId xmlns:a16="http://schemas.microsoft.com/office/drawing/2014/main" id="{35F90851-52BA-D89F-7EB9-FF26F036A57B}"/>
              </a:ext>
            </a:extLst>
          </p:cNvPr>
          <p:cNvSpPr/>
          <p:nvPr/>
        </p:nvSpPr>
        <p:spPr>
          <a:xfrm>
            <a:off x="8138726" y="599490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784D677-D037-5110-D261-62AEC5693D1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0" name="吹き出し: 四角形 9">
            <a:extLst>
              <a:ext uri="{FF2B5EF4-FFF2-40B4-BE49-F238E27FC236}">
                <a16:creationId xmlns:a16="http://schemas.microsoft.com/office/drawing/2014/main" id="{553522C7-5918-A115-491D-3B16B5C2576F}"/>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体制を確立し、日本の高度技術の海外展開・売上向上を実現することに加え、現地の社会課題解決や日本へのリバースイノベーションも見込む</a:t>
            </a:r>
            <a:endParaRPr kumimoji="1" lang="ja-JP" altLang="en-US" sz="1000">
              <a:solidFill>
                <a:schemeClr val="tx2"/>
              </a:solidFill>
            </a:endParaRPr>
          </a:p>
        </p:txBody>
      </p:sp>
      <p:cxnSp>
        <p:nvCxnSpPr>
          <p:cNvPr id="28" name="直線矢印コネクタ 27">
            <a:extLst>
              <a:ext uri="{FF2B5EF4-FFF2-40B4-BE49-F238E27FC236}">
                <a16:creationId xmlns:a16="http://schemas.microsoft.com/office/drawing/2014/main" id="{250B098E-BF0C-04D9-398B-7E72672F66FD}"/>
              </a:ext>
            </a:extLst>
          </p:cNvPr>
          <p:cNvCxnSpPr>
            <a:cxnSpLocks/>
            <a:stCxn id="6" idx="3"/>
            <a:endCxn id="60" idx="1"/>
          </p:cNvCxnSpPr>
          <p:nvPr/>
        </p:nvCxnSpPr>
        <p:spPr>
          <a:xfrm flipV="1">
            <a:off x="2638102" y="4874249"/>
            <a:ext cx="292079"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6" name="吹き出し: 四角形 35">
            <a:extLst>
              <a:ext uri="{FF2B5EF4-FFF2-40B4-BE49-F238E27FC236}">
                <a16:creationId xmlns:a16="http://schemas.microsoft.com/office/drawing/2014/main" id="{68B4BDE2-8E8E-45C8-E1A5-ACD00186DCC9}"/>
              </a:ext>
            </a:extLst>
          </p:cNvPr>
          <p:cNvSpPr/>
          <p:nvPr/>
        </p:nvSpPr>
        <p:spPr>
          <a:xfrm>
            <a:off x="5406397" y="4824682"/>
            <a:ext cx="3958265" cy="1786574"/>
          </a:xfrm>
          <a:prstGeom prst="wedgeRectCallout">
            <a:avLst>
              <a:gd name="adj1" fmla="val -55985"/>
              <a:gd name="adj2" fmla="val 169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a:t>
            </a:r>
            <a:r>
              <a:rPr kumimoji="1" lang="en-US" altLang="ja-JP" sz="1000" b="1">
                <a:solidFill>
                  <a:srgbClr val="C00000"/>
                </a:solidFill>
              </a:rPr>
              <a:t> </a:t>
            </a:r>
            <a:r>
              <a:rPr kumimoji="1" lang="ja-JP" altLang="en-US" sz="1000" b="1">
                <a:solidFill>
                  <a:srgbClr val="C00000"/>
                </a:solidFill>
              </a:rPr>
              <a:t>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また、各指標について、その時点での成果目標値を定量的に最下段に記載してください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p>
        </p:txBody>
      </p:sp>
      <p:sp>
        <p:nvSpPr>
          <p:cNvPr id="39" name="吹き出し: 四角形 38">
            <a:extLst>
              <a:ext uri="{FF2B5EF4-FFF2-40B4-BE49-F238E27FC236}">
                <a16:creationId xmlns:a16="http://schemas.microsoft.com/office/drawing/2014/main" id="{2610FB29-A0FB-2F8B-143C-C2BBCB73D336}"/>
              </a:ext>
            </a:extLst>
          </p:cNvPr>
          <p:cNvSpPr/>
          <p:nvPr/>
        </p:nvSpPr>
        <p:spPr>
          <a:xfrm>
            <a:off x="1422260" y="3121001"/>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41" name="吹き出し: 四角形 40">
            <a:extLst>
              <a:ext uri="{FF2B5EF4-FFF2-40B4-BE49-F238E27FC236}">
                <a16:creationId xmlns:a16="http://schemas.microsoft.com/office/drawing/2014/main" id="{F76A5BF7-936F-8330-F3F4-80E2E93F93D2}"/>
              </a:ext>
            </a:extLst>
          </p:cNvPr>
          <p:cNvSpPr/>
          <p:nvPr/>
        </p:nvSpPr>
        <p:spPr>
          <a:xfrm>
            <a:off x="5541601" y="3089615"/>
            <a:ext cx="3823061" cy="480206"/>
          </a:xfrm>
          <a:prstGeom prst="wedgeRectCallout">
            <a:avLst>
              <a:gd name="adj1" fmla="val 29494"/>
              <a:gd name="adj2" fmla="val -7083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40" name="正方形/長方形 39">
            <a:extLst>
              <a:ext uri="{FF2B5EF4-FFF2-40B4-BE49-F238E27FC236}">
                <a16:creationId xmlns:a16="http://schemas.microsoft.com/office/drawing/2014/main" id="{1C4952E8-C04E-D200-3AA0-6C65DC7D3EA7}"/>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事業類型１</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事業類型１を選択していない場合は本スライドを削除してください。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Tree>
    <p:extLst>
      <p:ext uri="{BB962C8B-B14F-4D97-AF65-F5344CB8AC3E}">
        <p14:creationId xmlns:p14="http://schemas.microsoft.com/office/powerpoint/2010/main" val="412853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258EA-C900-13D8-98C8-FDC8793342B0}"/>
            </a:ext>
          </a:extLst>
        </p:cNvPr>
        <p:cNvGrpSpPr/>
        <p:nvPr/>
      </p:nvGrpSpPr>
      <p:grpSpPr>
        <a:xfrm>
          <a:off x="0" y="0"/>
          <a:ext cx="0" cy="0"/>
          <a:chOff x="0" y="0"/>
          <a:chExt cx="0" cy="0"/>
        </a:xfrm>
      </p:grpSpPr>
      <p:sp>
        <p:nvSpPr>
          <p:cNvPr id="8" name="吹き出し: 四角形 7">
            <a:extLst>
              <a:ext uri="{FF2B5EF4-FFF2-40B4-BE49-F238E27FC236}">
                <a16:creationId xmlns:a16="http://schemas.microsoft.com/office/drawing/2014/main" id="{CE4855D7-D9A7-A677-F009-D98C29C3BECF}"/>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諸国）にどのような裨益をもたらす事業か、文章で記載してください</a:t>
            </a:r>
            <a:endParaRPr kumimoji="1" lang="en-US" altLang="ja-JP" sz="1000">
              <a:solidFill>
                <a:schemeClr val="tx2"/>
              </a:solidFill>
            </a:endParaRPr>
          </a:p>
        </p:txBody>
      </p:sp>
      <p:sp>
        <p:nvSpPr>
          <p:cNvPr id="40" name="正方形/長方形 39">
            <a:extLst>
              <a:ext uri="{FF2B5EF4-FFF2-40B4-BE49-F238E27FC236}">
                <a16:creationId xmlns:a16="http://schemas.microsoft.com/office/drawing/2014/main" id="{36E968A0-83D5-011F-DB87-3AC080758F26}"/>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当該</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製品の実施国外への輸出増加</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当該</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製品の国際的な市場占有率</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6738906-5FCC-1DF3-DD8D-C43F6E8A4C05}"/>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18" name="正方形/長方形 17">
            <a:extLst>
              <a:ext uri="{FF2B5EF4-FFF2-40B4-BE49-F238E27FC236}">
                <a16:creationId xmlns:a16="http://schemas.microsoft.com/office/drawing/2014/main" id="{B40A4176-C97A-9DA7-5A4D-8815F6F6CA8D}"/>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日本企業のプレゼンス向上</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日本への設備投資増加</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0F92BCC2-9F84-ED58-DE1F-9A5C53D76203}"/>
              </a:ext>
            </a:extLst>
          </p:cNvPr>
          <p:cNvSpPr/>
          <p:nvPr/>
        </p:nvSpPr>
        <p:spPr>
          <a:xfrm>
            <a:off x="7720551" y="4349009"/>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事業実施国でのデファクトスタンダード獲得</a:t>
            </a:r>
            <a:endParaRPr kumimoji="1" lang="en-US" altLang="ja-JP" sz="1050" b="1">
              <a:solidFill>
                <a:schemeClr val="tx1"/>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日本発の</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技術・製品が</a:t>
            </a:r>
            <a:r>
              <a:rPr kumimoji="1" lang="en-US" altLang="ja-JP" sz="1050" b="1">
                <a:solidFill>
                  <a:schemeClr val="tx2"/>
                </a:solidFill>
                <a:latin typeface="Meiryo UI" panose="020B0604030504040204" pitchFamily="50" charset="-128"/>
                <a:ea typeface="Meiryo UI" panose="020B0604030504040204" pitchFamily="50" charset="-128"/>
              </a:rPr>
              <a:t>GHG</a:t>
            </a:r>
            <a:r>
              <a:rPr kumimoji="1" lang="ja-JP" altLang="en-US" sz="1050" b="1">
                <a:solidFill>
                  <a:schemeClr val="tx2"/>
                </a:solidFill>
                <a:latin typeface="Meiryo UI" panose="020B0604030504040204" pitchFamily="50" charset="-128"/>
                <a:ea typeface="Meiryo UI" panose="020B0604030504040204" pitchFamily="50" charset="-128"/>
              </a:rPr>
              <a:t>削減に貢献</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 name="テキスト プレースホルダー 1">
            <a:extLst>
              <a:ext uri="{FF2B5EF4-FFF2-40B4-BE49-F238E27FC236}">
                <a16:creationId xmlns:a16="http://schemas.microsoft.com/office/drawing/2014/main" id="{C306C33E-185B-11F2-6EFC-41A5A8734548}"/>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F77450C-9995-90C1-70F1-E51047CF9830}"/>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cxnSp>
        <p:nvCxnSpPr>
          <p:cNvPr id="71" name="コネクタ: カギ線 70">
            <a:extLst>
              <a:ext uri="{FF2B5EF4-FFF2-40B4-BE49-F238E27FC236}">
                <a16:creationId xmlns:a16="http://schemas.microsoft.com/office/drawing/2014/main" id="{EA054412-D57E-2B09-3E2B-1834FADC1191}"/>
              </a:ext>
            </a:extLst>
          </p:cNvPr>
          <p:cNvCxnSpPr>
            <a:cxnSpLocks/>
            <a:stCxn id="41" idx="3"/>
            <a:endCxn id="18"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コネクタ: カギ線 73">
            <a:extLst>
              <a:ext uri="{FF2B5EF4-FFF2-40B4-BE49-F238E27FC236}">
                <a16:creationId xmlns:a16="http://schemas.microsoft.com/office/drawing/2014/main" id="{08C0C5E0-0613-5BAF-5555-03A8DD9B9375}"/>
              </a:ext>
            </a:extLst>
          </p:cNvPr>
          <p:cNvCxnSpPr>
            <a:cxnSpLocks/>
            <a:stCxn id="40" idx="3"/>
            <a:endCxn id="70" idx="1"/>
          </p:cNvCxnSpPr>
          <p:nvPr/>
        </p:nvCxnSpPr>
        <p:spPr>
          <a:xfrm>
            <a:off x="7473885" y="4874429"/>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F6FC63A8-4650-7DCE-A804-0B7CCD37BBD3}"/>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18C144E-61F7-E32C-7076-1FA81CCD25F0}"/>
              </a:ext>
            </a:extLst>
          </p:cNvPr>
          <p:cNvSpPr/>
          <p:nvPr/>
        </p:nvSpPr>
        <p:spPr>
          <a:xfrm>
            <a:off x="2930182" y="4348649"/>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実施国での市場規模拡大</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実証国における当該</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製品の市場占有率</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2888B1A8-C53B-9118-88E9-5663DF793C48}"/>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自社技術を導入した対象工場での</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製品生産体制確立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矢印: 五方向 31">
            <a:extLst>
              <a:ext uri="{FF2B5EF4-FFF2-40B4-BE49-F238E27FC236}">
                <a16:creationId xmlns:a16="http://schemas.microsoft.com/office/drawing/2014/main" id="{A076D810-4CE6-15CE-B938-2EBDD9833D18}"/>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33" name="矢印: 五方向 32">
            <a:extLst>
              <a:ext uri="{FF2B5EF4-FFF2-40B4-BE49-F238E27FC236}">
                <a16:creationId xmlns:a16="http://schemas.microsoft.com/office/drawing/2014/main" id="{14E73217-1C47-6426-B17C-34CB37EB7EB4}"/>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36" name="矢印: 五方向 35">
            <a:extLst>
              <a:ext uri="{FF2B5EF4-FFF2-40B4-BE49-F238E27FC236}">
                <a16:creationId xmlns:a16="http://schemas.microsoft.com/office/drawing/2014/main" id="{2978667D-5674-DD48-3D17-A7536881D532}"/>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37" name="正方形/長方形 36">
            <a:extLst>
              <a:ext uri="{FF2B5EF4-FFF2-40B4-BE49-F238E27FC236}">
                <a16:creationId xmlns:a16="http://schemas.microsoft.com/office/drawing/2014/main" id="{6FE5CB14-22BA-5FF9-9AFB-770A2DE13BD3}"/>
              </a:ext>
            </a:extLst>
          </p:cNvPr>
          <p:cNvSpPr/>
          <p:nvPr/>
        </p:nvSpPr>
        <p:spPr>
          <a:xfrm>
            <a:off x="2930182" y="3153538"/>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現地</a:t>
            </a:r>
            <a:r>
              <a:rPr kumimoji="1" lang="ja-JP" altLang="en-US" sz="1050" b="1">
                <a:solidFill>
                  <a:schemeClr val="tx2"/>
                </a:solidFill>
                <a:latin typeface="Meiryo UI" panose="020B0604030504040204" pitchFamily="50" charset="-128"/>
                <a:ea typeface="Meiryo UI" panose="020B0604030504040204" pitchFamily="50" charset="-128"/>
              </a:rPr>
              <a:t>雇用の増加</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現地での雇用者数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93E4F134-F282-1CB2-2A79-5B7BF308871D}"/>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従業員１人当たり給与支給総額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67EC2C8C-53E9-473F-162C-30DA0FCBC209}"/>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（工場で使用する機械・部品の需要増による）</a:t>
            </a:r>
            <a:r>
              <a:rPr kumimoji="1" lang="ja-JP" altLang="en-US" sz="1050" b="1">
                <a:solidFill>
                  <a:schemeClr val="tx2"/>
                </a:solidFill>
                <a:latin typeface="Meiryo UI" panose="020B0604030504040204" pitchFamily="50" charset="-128"/>
                <a:ea typeface="Meiryo UI" panose="020B0604030504040204" pitchFamily="50" charset="-128"/>
              </a:rPr>
              <a:t>日本での雇用の増加</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日本の機械工場での雇用者数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8CB1A26-75D9-F2F3-3EA8-405CE4EFEE56}"/>
              </a:ext>
            </a:extLst>
          </p:cNvPr>
          <p:cNvSpPr/>
          <p:nvPr/>
        </p:nvSpPr>
        <p:spPr>
          <a:xfrm>
            <a:off x="2930181"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対象事業の他地域展開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実証国外で生産開始した工場数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47" name="コネクタ: カギ線 46">
            <a:extLst>
              <a:ext uri="{FF2B5EF4-FFF2-40B4-BE49-F238E27FC236}">
                <a16:creationId xmlns:a16="http://schemas.microsoft.com/office/drawing/2014/main" id="{4B5CA18E-4634-E213-F006-2773FAEFD286}"/>
              </a:ext>
            </a:extLst>
          </p:cNvPr>
          <p:cNvCxnSpPr>
            <a:cxnSpLocks/>
            <a:stCxn id="30" idx="3"/>
            <a:endCxn id="37" idx="1"/>
          </p:cNvCxnSpPr>
          <p:nvPr/>
        </p:nvCxnSpPr>
        <p:spPr>
          <a:xfrm flipV="1">
            <a:off x="2638102" y="3679318"/>
            <a:ext cx="292080" cy="119511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8" name="コネクタ: カギ線 47">
            <a:extLst>
              <a:ext uri="{FF2B5EF4-FFF2-40B4-BE49-F238E27FC236}">
                <a16:creationId xmlns:a16="http://schemas.microsoft.com/office/drawing/2014/main" id="{EE1512FF-FFC8-6C5D-AF0D-6C625324F892}"/>
              </a:ext>
            </a:extLst>
          </p:cNvPr>
          <p:cNvCxnSpPr>
            <a:cxnSpLocks/>
            <a:stCxn id="30" idx="3"/>
            <a:endCxn id="42" idx="1"/>
          </p:cNvCxnSpPr>
          <p:nvPr/>
        </p:nvCxnSpPr>
        <p:spPr>
          <a:xfrm>
            <a:off x="2638102" y="4874429"/>
            <a:ext cx="292079"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F9A310D6-A814-059E-1054-363004D5AA29}"/>
              </a:ext>
            </a:extLst>
          </p:cNvPr>
          <p:cNvCxnSpPr>
            <a:stCxn id="42" idx="3"/>
            <a:endCxn id="41" idx="1"/>
          </p:cNvCxnSpPr>
          <p:nvPr/>
        </p:nvCxnSpPr>
        <p:spPr>
          <a:xfrm>
            <a:off x="5055992" y="6069541"/>
            <a:ext cx="292081"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7B321288-230B-0A67-2DBE-16AFDB860CFB}"/>
              </a:ext>
            </a:extLst>
          </p:cNvPr>
          <p:cNvCxnSpPr>
            <a:cxnSpLocks/>
            <a:stCxn id="37" idx="3"/>
            <a:endCxn id="39" idx="1"/>
          </p:cNvCxnSpPr>
          <p:nvPr/>
        </p:nvCxnSpPr>
        <p:spPr>
          <a:xfrm>
            <a:off x="5055993" y="3679318"/>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E88FA5F4-0593-6F27-73B4-E55CBFC9E08F}"/>
              </a:ext>
            </a:extLst>
          </p:cNvPr>
          <p:cNvCxnSpPr>
            <a:cxnSpLocks/>
            <a:stCxn id="29" idx="3"/>
            <a:endCxn id="40" idx="1"/>
          </p:cNvCxnSpPr>
          <p:nvPr/>
        </p:nvCxnSpPr>
        <p:spPr>
          <a:xfrm>
            <a:off x="5055994" y="4874429"/>
            <a:ext cx="292079"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91FA35B0-866C-8185-3C41-B4709F8B16EE}"/>
              </a:ext>
            </a:extLst>
          </p:cNvPr>
          <p:cNvSpPr/>
          <p:nvPr/>
        </p:nvSpPr>
        <p:spPr>
          <a:xfrm>
            <a:off x="7720551" y="3153537"/>
            <a:ext cx="1683326"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事業実施国における産業活性化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直線矢印コネクタ 58">
            <a:extLst>
              <a:ext uri="{FF2B5EF4-FFF2-40B4-BE49-F238E27FC236}">
                <a16:creationId xmlns:a16="http://schemas.microsoft.com/office/drawing/2014/main" id="{EBC19AD4-759D-F843-73A2-7EEF55C600BB}"/>
              </a:ext>
            </a:extLst>
          </p:cNvPr>
          <p:cNvCxnSpPr>
            <a:cxnSpLocks/>
            <a:endCxn id="52" idx="1"/>
          </p:cNvCxnSpPr>
          <p:nvPr/>
        </p:nvCxnSpPr>
        <p:spPr>
          <a:xfrm flipV="1">
            <a:off x="7473885" y="3679317"/>
            <a:ext cx="246666"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164A2E55-DD0F-7294-A355-4CF93D2C1EBD}"/>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cxnSp>
        <p:nvCxnSpPr>
          <p:cNvPr id="23" name="直線矢印コネクタ 22">
            <a:extLst>
              <a:ext uri="{FF2B5EF4-FFF2-40B4-BE49-F238E27FC236}">
                <a16:creationId xmlns:a16="http://schemas.microsoft.com/office/drawing/2014/main" id="{9C1FECAC-732E-8DCE-B52C-2D9DF4271903}"/>
              </a:ext>
            </a:extLst>
          </p:cNvPr>
          <p:cNvCxnSpPr>
            <a:cxnSpLocks/>
            <a:stCxn id="30" idx="3"/>
            <a:endCxn id="29" idx="1"/>
          </p:cNvCxnSpPr>
          <p:nvPr/>
        </p:nvCxnSpPr>
        <p:spPr>
          <a:xfrm>
            <a:off x="2638102" y="4874429"/>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 name="矢印: 五方向 2">
            <a:extLst>
              <a:ext uri="{FF2B5EF4-FFF2-40B4-BE49-F238E27FC236}">
                <a16:creationId xmlns:a16="http://schemas.microsoft.com/office/drawing/2014/main" id="{F000655A-EF11-BC7F-A863-D7E380C34779}"/>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9D2E5D4-5F02-D8BC-8FB6-F6B75173BF04}"/>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 name="フローチャート: 代替処理 4">
            <a:extLst>
              <a:ext uri="{FF2B5EF4-FFF2-40B4-BE49-F238E27FC236}">
                <a16:creationId xmlns:a16="http://schemas.microsoft.com/office/drawing/2014/main" id="{721CC2F8-9E0C-6304-252B-AA7AC0223DAB}"/>
              </a:ext>
            </a:extLst>
          </p:cNvPr>
          <p:cNvSpPr/>
          <p:nvPr/>
        </p:nvSpPr>
        <p:spPr>
          <a:xfrm>
            <a:off x="8789249"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0" name="フローチャート: 代替処理 9">
            <a:extLst>
              <a:ext uri="{FF2B5EF4-FFF2-40B4-BE49-F238E27FC236}">
                <a16:creationId xmlns:a16="http://schemas.microsoft.com/office/drawing/2014/main" id="{0E00018D-3CD4-3824-17F5-4C380F2414BF}"/>
              </a:ext>
            </a:extLst>
          </p:cNvPr>
          <p:cNvSpPr/>
          <p:nvPr/>
        </p:nvSpPr>
        <p:spPr>
          <a:xfrm>
            <a:off x="8789249" y="4804196"/>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 name="フローチャート: 代替処理 10">
            <a:extLst>
              <a:ext uri="{FF2B5EF4-FFF2-40B4-BE49-F238E27FC236}">
                <a16:creationId xmlns:a16="http://schemas.microsoft.com/office/drawing/2014/main" id="{5D1F5D64-551B-BAC4-45B4-FCA21D8C3A4F}"/>
              </a:ext>
            </a:extLst>
          </p:cNvPr>
          <p:cNvSpPr/>
          <p:nvPr/>
        </p:nvSpPr>
        <p:spPr>
          <a:xfrm>
            <a:off x="8789249" y="5270755"/>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3" name="フローチャート: 代替処理 12">
            <a:extLst>
              <a:ext uri="{FF2B5EF4-FFF2-40B4-BE49-F238E27FC236}">
                <a16:creationId xmlns:a16="http://schemas.microsoft.com/office/drawing/2014/main" id="{17AE6F07-3899-1A44-AE52-83E0665152E3}"/>
              </a:ext>
            </a:extLst>
          </p:cNvPr>
          <p:cNvSpPr/>
          <p:nvPr/>
        </p:nvSpPr>
        <p:spPr>
          <a:xfrm>
            <a:off x="8789249" y="6387400"/>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4" name="フローチャート: 代替処理 13">
            <a:extLst>
              <a:ext uri="{FF2B5EF4-FFF2-40B4-BE49-F238E27FC236}">
                <a16:creationId xmlns:a16="http://schemas.microsoft.com/office/drawing/2014/main" id="{1546FAAB-9DE8-F1A1-083A-373CFDC7CC84}"/>
              </a:ext>
            </a:extLst>
          </p:cNvPr>
          <p:cNvSpPr/>
          <p:nvPr/>
        </p:nvSpPr>
        <p:spPr>
          <a:xfrm>
            <a:off x="8789249" y="5915306"/>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7" name="フローチャート: 代替処理 16">
            <a:extLst>
              <a:ext uri="{FF2B5EF4-FFF2-40B4-BE49-F238E27FC236}">
                <a16:creationId xmlns:a16="http://schemas.microsoft.com/office/drawing/2014/main" id="{9F7CD9F0-E4EC-8413-72D1-84D23B8DE58F}"/>
              </a:ext>
            </a:extLst>
          </p:cNvPr>
          <p:cNvSpPr/>
          <p:nvPr/>
        </p:nvSpPr>
        <p:spPr>
          <a:xfrm>
            <a:off x="8789249" y="479694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9" name="吹き出し: 四角形 18">
            <a:extLst>
              <a:ext uri="{FF2B5EF4-FFF2-40B4-BE49-F238E27FC236}">
                <a16:creationId xmlns:a16="http://schemas.microsoft.com/office/drawing/2014/main" id="{FFC51E77-CCC8-5BEE-8A08-0CF86476D5A4}"/>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の生産体制を確立し、日本の高度技術の海外展開・デファクトスタンダード獲得を実現することに加え、日本での雇用増加の効果も見込む</a:t>
            </a:r>
            <a:endParaRPr kumimoji="1" lang="ja-JP" altLang="en-US" sz="1000">
              <a:solidFill>
                <a:schemeClr val="tx2"/>
              </a:solidFill>
            </a:endParaRPr>
          </a:p>
        </p:txBody>
      </p:sp>
      <p:sp>
        <p:nvSpPr>
          <p:cNvPr id="38" name="吹き出し: 四角形 37">
            <a:extLst>
              <a:ext uri="{FF2B5EF4-FFF2-40B4-BE49-F238E27FC236}">
                <a16:creationId xmlns:a16="http://schemas.microsoft.com/office/drawing/2014/main" id="{566C9A27-FDD7-2A7B-9630-300E2F711042}"/>
              </a:ext>
            </a:extLst>
          </p:cNvPr>
          <p:cNvSpPr/>
          <p:nvPr/>
        </p:nvSpPr>
        <p:spPr>
          <a:xfrm>
            <a:off x="5541601" y="3089615"/>
            <a:ext cx="3823061" cy="480206"/>
          </a:xfrm>
          <a:prstGeom prst="wedgeRectCallout">
            <a:avLst>
              <a:gd name="adj1" fmla="val 29494"/>
              <a:gd name="adj2" fmla="val -7083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44" name="吹き出し: 四角形 43">
            <a:extLst>
              <a:ext uri="{FF2B5EF4-FFF2-40B4-BE49-F238E27FC236}">
                <a16:creationId xmlns:a16="http://schemas.microsoft.com/office/drawing/2014/main" id="{A6192767-47E4-A600-BD83-972C61FDCD58}"/>
              </a:ext>
            </a:extLst>
          </p:cNvPr>
          <p:cNvSpPr/>
          <p:nvPr/>
        </p:nvSpPr>
        <p:spPr>
          <a:xfrm>
            <a:off x="1422260" y="3113004"/>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6" name="正方形/長方形 5">
            <a:extLst>
              <a:ext uri="{FF2B5EF4-FFF2-40B4-BE49-F238E27FC236}">
                <a16:creationId xmlns:a16="http://schemas.microsoft.com/office/drawing/2014/main" id="{1C793F41-F7A7-27A3-09DD-2F9B111916D7}"/>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事業類型２</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事業類型２を選択していない場合は本スライドを削除してください。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
        <p:nvSpPr>
          <p:cNvPr id="9" name="吹き出し: 四角形 8">
            <a:extLst>
              <a:ext uri="{FF2B5EF4-FFF2-40B4-BE49-F238E27FC236}">
                <a16:creationId xmlns:a16="http://schemas.microsoft.com/office/drawing/2014/main" id="{6DC5B668-3751-E376-55CC-DEC85B50B7C6}"/>
              </a:ext>
            </a:extLst>
          </p:cNvPr>
          <p:cNvSpPr/>
          <p:nvPr/>
        </p:nvSpPr>
        <p:spPr>
          <a:xfrm>
            <a:off x="5406397" y="4824682"/>
            <a:ext cx="3958265" cy="1786574"/>
          </a:xfrm>
          <a:prstGeom prst="wedgeRectCallout">
            <a:avLst>
              <a:gd name="adj1" fmla="val -55985"/>
              <a:gd name="adj2" fmla="val 169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a:t>
            </a:r>
            <a:r>
              <a:rPr kumimoji="1" lang="en-US" altLang="ja-JP" sz="1000" b="1">
                <a:solidFill>
                  <a:srgbClr val="C00000"/>
                </a:solidFill>
              </a:rPr>
              <a:t> </a:t>
            </a:r>
            <a:r>
              <a:rPr kumimoji="1" lang="ja-JP" altLang="en-US" sz="1000" b="1">
                <a:solidFill>
                  <a:srgbClr val="C00000"/>
                </a:solidFill>
              </a:rPr>
              <a:t>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また、各指標について、その時点での成果目標値を定量的に最下段に記載してください</a:t>
            </a: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p>
        </p:txBody>
      </p:sp>
    </p:spTree>
    <p:extLst>
      <p:ext uri="{BB962C8B-B14F-4D97-AF65-F5344CB8AC3E}">
        <p14:creationId xmlns:p14="http://schemas.microsoft.com/office/powerpoint/2010/main" val="10697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様式２ 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a:xfrm>
            <a:off x="512291" y="1584960"/>
            <a:ext cx="8891587" cy="4904740"/>
          </a:xfrm>
        </p:spPr>
        <p:txBody>
          <a:bodyPr lIns="0" tIns="45720" rIns="0" bIns="45720" anchor="t">
            <a:noAutofit/>
          </a:bodyPr>
          <a:lstStyle/>
          <a:p>
            <a:pPr marL="342900" indent="-342900">
              <a:spcBef>
                <a:spcPts val="300"/>
              </a:spcBef>
              <a:buFont typeface="+mj-lt"/>
              <a:buAutoNum type="arabicPeriod"/>
            </a:pPr>
            <a:r>
              <a:rPr lang="ja-JP" altLang="en-US" b="1"/>
              <a:t>事業分野・類型</a:t>
            </a:r>
            <a:endParaRPr lang="en-US" altLang="ja-JP" b="1"/>
          </a:p>
          <a:p>
            <a:pPr marL="342900" indent="-342900">
              <a:spcBef>
                <a:spcPts val="300"/>
              </a:spcBef>
              <a:buFont typeface="+mj-lt"/>
              <a:buAutoNum type="arabicPeriod"/>
            </a:pPr>
            <a:r>
              <a:rPr lang="ja-JP" altLang="en-US" b="1"/>
              <a:t>経営戦略及び補助事業の位置づけ</a:t>
            </a:r>
            <a:endParaRPr lang="en-US" altLang="ja-JP" b="1"/>
          </a:p>
          <a:p>
            <a:pPr marL="342900" indent="-342900">
              <a:spcBef>
                <a:spcPts val="300"/>
              </a:spcBef>
              <a:buFont typeface="+mj-lt"/>
              <a:buAutoNum type="arabicPeriod"/>
            </a:pPr>
            <a:r>
              <a:rPr lang="ja-JP" altLang="en-US" b="1"/>
              <a:t>補助事業の内容</a:t>
            </a:r>
            <a:endParaRPr lang="en-US" altLang="ja-JP" sz="1400"/>
          </a:p>
          <a:p>
            <a:pPr marL="445770" lvl="1" indent="-215900"/>
            <a:r>
              <a:rPr lang="en-US" altLang="ja-JP" sz="1400">
                <a:latin typeface="Meiryo UI"/>
                <a:ea typeface="Meiryo UI"/>
              </a:rPr>
              <a:t>3-1. </a:t>
            </a:r>
            <a:r>
              <a:rPr lang="ja-JP" altLang="en-US" sz="1400">
                <a:latin typeface="Meiryo UI"/>
                <a:ea typeface="Meiryo UI"/>
              </a:rPr>
              <a:t>実証事業のねらい</a:t>
            </a:r>
            <a:endParaRPr lang="en-US" altLang="ja-JP" sz="1400">
              <a:latin typeface="Meiryo UI"/>
              <a:ea typeface="Meiryo UI"/>
            </a:endParaRPr>
          </a:p>
          <a:p>
            <a:pPr marL="445770" lvl="1" indent="-215900"/>
            <a:r>
              <a:rPr lang="en-US" altLang="ja-JP" sz="1400">
                <a:latin typeface="Meiryo UI"/>
                <a:ea typeface="Meiryo UI"/>
              </a:rPr>
              <a:t>3-2. </a:t>
            </a:r>
            <a:r>
              <a:rPr lang="ja-JP" altLang="en-US" sz="1400">
                <a:latin typeface="Meiryo UI"/>
                <a:ea typeface="Meiryo UI"/>
              </a:rPr>
              <a:t>実施内容</a:t>
            </a:r>
            <a:endParaRPr lang="en-US" altLang="ja-JP" sz="1400">
              <a:latin typeface="Meiryo UI"/>
              <a:ea typeface="Meiryo UI"/>
            </a:endParaRPr>
          </a:p>
          <a:p>
            <a:pPr marL="445770" lvl="1" indent="-215900"/>
            <a:r>
              <a:rPr lang="en-US" altLang="ja-JP" sz="1400">
                <a:latin typeface="Meiryo UI"/>
                <a:ea typeface="Meiryo UI"/>
              </a:rPr>
              <a:t>3-3. </a:t>
            </a:r>
            <a:r>
              <a:rPr lang="ja-JP" altLang="en-US" sz="1400">
                <a:latin typeface="Meiryo UI"/>
                <a:ea typeface="Meiryo UI"/>
              </a:rPr>
              <a:t>実施スケジュール</a:t>
            </a:r>
            <a:endParaRPr lang="en-US" altLang="ja-JP" sz="1400">
              <a:latin typeface="Meiryo UI"/>
              <a:ea typeface="Meiryo UI"/>
            </a:endParaRPr>
          </a:p>
          <a:p>
            <a:pPr marL="445770" lvl="1" indent="-215900"/>
            <a:r>
              <a:rPr lang="en-US" altLang="ja-JP" sz="1400">
                <a:latin typeface="Meiryo UI"/>
                <a:ea typeface="Meiryo UI"/>
              </a:rPr>
              <a:t>3-4. </a:t>
            </a:r>
            <a:r>
              <a:rPr lang="ja-JP" altLang="en-US" sz="1400">
                <a:latin typeface="Meiryo UI"/>
                <a:ea typeface="Meiryo UI"/>
              </a:rPr>
              <a:t>内部環境の分析</a:t>
            </a:r>
            <a:endParaRPr lang="en-US" altLang="ja-JP" sz="1400">
              <a:latin typeface="Meiryo UI"/>
              <a:ea typeface="Meiryo UI"/>
            </a:endParaRPr>
          </a:p>
          <a:p>
            <a:pPr marL="445770" lvl="1" indent="-215900"/>
            <a:r>
              <a:rPr lang="en-US" altLang="ja-JP" sz="1400">
                <a:latin typeface="Meiryo UI"/>
                <a:ea typeface="Meiryo UI"/>
              </a:rPr>
              <a:t>3-5. </a:t>
            </a:r>
            <a:r>
              <a:rPr lang="ja-JP" altLang="en-US" sz="1400">
                <a:latin typeface="Meiryo UI"/>
                <a:ea typeface="Meiryo UI"/>
              </a:rPr>
              <a:t>外部環境の分析</a:t>
            </a:r>
            <a:endParaRPr lang="en-US" altLang="ja-JP" sz="1400">
              <a:latin typeface="Meiryo UI"/>
              <a:ea typeface="Meiryo UI"/>
            </a:endParaRPr>
          </a:p>
          <a:p>
            <a:pPr marL="445770" lvl="1" indent="-215900"/>
            <a:r>
              <a:rPr lang="en-US" altLang="ja-JP" sz="1400">
                <a:latin typeface="Meiryo UI"/>
                <a:ea typeface="Meiryo UI"/>
              </a:rPr>
              <a:t>3-6. </a:t>
            </a:r>
            <a:r>
              <a:rPr lang="ja-JP" altLang="en-US" sz="1400">
                <a:latin typeface="Meiryo UI"/>
                <a:ea typeface="Meiryo UI"/>
              </a:rPr>
              <a:t>実施体制</a:t>
            </a:r>
            <a:endParaRPr lang="en-US" altLang="ja-JP" sz="1400">
              <a:latin typeface="Meiryo UI"/>
              <a:ea typeface="Meiryo UI"/>
            </a:endParaRPr>
          </a:p>
          <a:p>
            <a:pPr marL="445770" lvl="1" indent="-215900"/>
            <a:r>
              <a:rPr lang="en-US" altLang="ja-JP" sz="1400">
                <a:latin typeface="Meiryo UI"/>
                <a:ea typeface="Meiryo UI"/>
              </a:rPr>
              <a:t>3-7. </a:t>
            </a:r>
            <a:r>
              <a:rPr lang="ja-JP" altLang="en-US" sz="1400">
                <a:latin typeface="Meiryo UI"/>
                <a:ea typeface="Meiryo UI"/>
              </a:rPr>
              <a:t>補助事業に類似した過去の事業実績</a:t>
            </a:r>
            <a:endParaRPr lang="en-US" altLang="ja-JP" sz="1400">
              <a:latin typeface="Meiryo UI"/>
              <a:ea typeface="Meiryo UI"/>
            </a:endParaRPr>
          </a:p>
          <a:p>
            <a:pPr marL="445770" lvl="1" indent="-215900"/>
            <a:r>
              <a:rPr lang="en-US" altLang="ja-JP" sz="1400">
                <a:latin typeface="Meiryo UI"/>
                <a:ea typeface="Meiryo UI"/>
              </a:rPr>
              <a:t>3-8. </a:t>
            </a:r>
            <a:r>
              <a:rPr lang="ja-JP" altLang="en-US" sz="1400">
                <a:latin typeface="Meiryo UI"/>
                <a:ea typeface="Meiryo UI"/>
              </a:rPr>
              <a:t>公的支援が必要であることの説明</a:t>
            </a:r>
            <a:endParaRPr lang="en-US" altLang="ja-JP" sz="1400">
              <a:latin typeface="Meiryo UI"/>
              <a:ea typeface="Meiryo UI"/>
            </a:endParaRPr>
          </a:p>
          <a:p>
            <a:pPr marL="445770" lvl="1" indent="-215900">
              <a:spcAft>
                <a:spcPts val="0"/>
              </a:spcAft>
            </a:pPr>
            <a:r>
              <a:rPr lang="en-US" altLang="ja-JP" sz="1400">
                <a:latin typeface="Meiryo UI"/>
                <a:ea typeface="Meiryo UI"/>
              </a:rPr>
              <a:t>3-9. </a:t>
            </a:r>
            <a:r>
              <a:rPr lang="ja-JP" altLang="en-US" sz="1400">
                <a:latin typeface="Meiryo UI"/>
                <a:ea typeface="Meiryo UI"/>
              </a:rPr>
              <a:t>その他説明等</a:t>
            </a:r>
          </a:p>
          <a:p>
            <a:pPr marL="342900" indent="-342900">
              <a:spcBef>
                <a:spcPts val="300"/>
              </a:spcBef>
              <a:buFont typeface="+mj-lt"/>
              <a:buAutoNum type="arabicPeriod"/>
            </a:pPr>
            <a:r>
              <a:rPr lang="ja-JP" altLang="en-US" b="1"/>
              <a:t>商業化計画及び想定成果</a:t>
            </a:r>
          </a:p>
          <a:p>
            <a:pPr marL="445770" lvl="1" indent="-215900"/>
            <a:r>
              <a:rPr lang="en-US" altLang="ja-JP" sz="1400">
                <a:latin typeface="Meiryo UI"/>
                <a:ea typeface="Meiryo UI"/>
              </a:rPr>
              <a:t>4-1. </a:t>
            </a:r>
            <a:r>
              <a:rPr lang="ja-JP" altLang="en-US" sz="1400">
                <a:latin typeface="Meiryo UI"/>
                <a:ea typeface="Meiryo UI"/>
              </a:rPr>
              <a:t>商業化時のビジネスモデル</a:t>
            </a:r>
            <a:endParaRPr lang="en-US" altLang="ja-JP" sz="1400">
              <a:latin typeface="Meiryo UI"/>
              <a:ea typeface="Meiryo UI"/>
            </a:endParaRPr>
          </a:p>
          <a:p>
            <a:pPr marL="445770" lvl="1" indent="-215900"/>
            <a:r>
              <a:rPr lang="en-US" altLang="ja-JP" sz="1400">
                <a:latin typeface="Meiryo UI"/>
                <a:ea typeface="Meiryo UI"/>
              </a:rPr>
              <a:t>4-2.</a:t>
            </a:r>
            <a:r>
              <a:rPr lang="ja-JP" altLang="en-US" sz="1400">
                <a:latin typeface="Meiryo UI"/>
                <a:ea typeface="Meiryo UI"/>
              </a:rPr>
              <a:t> 商業化に向けた取組</a:t>
            </a:r>
            <a:endParaRPr lang="en-US" altLang="ja-JP" sz="1400">
              <a:latin typeface="Meiryo UI"/>
              <a:ea typeface="Meiryo UI"/>
            </a:endParaRPr>
          </a:p>
          <a:p>
            <a:pPr marL="445770" lvl="1" indent="-215900"/>
            <a:r>
              <a:rPr lang="en-US" altLang="ja-JP" sz="1400">
                <a:latin typeface="Meiryo UI"/>
                <a:ea typeface="Meiryo UI"/>
              </a:rPr>
              <a:t>4-3. </a:t>
            </a:r>
            <a:r>
              <a:rPr lang="ja-JP" altLang="en-US" sz="1400">
                <a:latin typeface="Meiryo UI"/>
                <a:ea typeface="Meiryo UI"/>
              </a:rPr>
              <a:t>想定される裨益効果 </a:t>
            </a:r>
          </a:p>
          <a:p>
            <a:pPr marL="342900" indent="-342900">
              <a:spcBef>
                <a:spcPts val="300"/>
              </a:spcBef>
              <a:buFont typeface="+mj-lt"/>
              <a:buAutoNum type="arabicPeriod"/>
            </a:pPr>
            <a:r>
              <a:rPr lang="ja-JP" altLang="en-US" b="1"/>
              <a:t>自由記載・その他</a:t>
            </a:r>
            <a:endParaRPr lang="en-US" altLang="ja-JP" b="1"/>
          </a:p>
          <a:p>
            <a:pPr marL="342900" indent="-342900">
              <a:spcBef>
                <a:spcPts val="300"/>
              </a:spcBef>
              <a:buFont typeface="+mj-lt"/>
              <a:buAutoNum type="arabicPeriod"/>
            </a:pPr>
            <a:r>
              <a:rPr lang="ja-JP" altLang="en-US" b="1"/>
              <a:t>申請者概要</a:t>
            </a:r>
            <a:endParaRPr lang="en-US" altLang="ja-JP" b="1"/>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409A4-CD96-CEAA-206B-16E8F53783F3}"/>
            </a:ext>
          </a:extLst>
        </p:cNvPr>
        <p:cNvGrpSpPr/>
        <p:nvPr/>
      </p:nvGrpSpPr>
      <p:grpSpPr>
        <a:xfrm>
          <a:off x="0" y="0"/>
          <a:ext cx="0" cy="0"/>
          <a:chOff x="0" y="0"/>
          <a:chExt cx="0" cy="0"/>
        </a:xfrm>
      </p:grpSpPr>
      <p:sp>
        <p:nvSpPr>
          <p:cNvPr id="3" name="吹き出し: 四角形 2">
            <a:extLst>
              <a:ext uri="{FF2B5EF4-FFF2-40B4-BE49-F238E27FC236}">
                <a16:creationId xmlns:a16="http://schemas.microsoft.com/office/drawing/2014/main" id="{37B18212-7102-ED6C-7950-766C0568710E}"/>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諸国）にどのような裨益をもたらす事業か、文章で記載してください</a:t>
            </a:r>
            <a:endParaRPr kumimoji="1" lang="en-US" altLang="ja-JP" sz="1000">
              <a:solidFill>
                <a:schemeClr val="tx2"/>
              </a:solidFill>
            </a:endParaRPr>
          </a:p>
        </p:txBody>
      </p:sp>
      <p:sp>
        <p:nvSpPr>
          <p:cNvPr id="89" name="正方形/長方形 88">
            <a:extLst>
              <a:ext uri="{FF2B5EF4-FFF2-40B4-BE49-F238E27FC236}">
                <a16:creationId xmlns:a16="http://schemas.microsoft.com/office/drawing/2014/main" id="{4D986BF7-275D-2462-DA5F-5E821A144F89}"/>
              </a:ext>
            </a:extLst>
          </p:cNvPr>
          <p:cNvSpPr/>
          <p:nvPr/>
        </p:nvSpPr>
        <p:spPr>
          <a:xfrm>
            <a:off x="7111345" y="4580414"/>
            <a:ext cx="362539" cy="239394"/>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B474AD-7671-B786-9377-FCC449AD761B}"/>
              </a:ext>
            </a:extLst>
          </p:cNvPr>
          <p:cNvSpPr/>
          <p:nvPr/>
        </p:nvSpPr>
        <p:spPr>
          <a:xfrm>
            <a:off x="7720551" y="4939246"/>
            <a:ext cx="1683326" cy="16560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日本企業の競争力強化</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事業実施国における産業高度化</a:t>
            </a:r>
          </a:p>
        </p:txBody>
      </p:sp>
      <p:sp>
        <p:nvSpPr>
          <p:cNvPr id="51" name="正方形/長方形 50">
            <a:extLst>
              <a:ext uri="{FF2B5EF4-FFF2-40B4-BE49-F238E27FC236}">
                <a16:creationId xmlns:a16="http://schemas.microsoft.com/office/drawing/2014/main" id="{C8B38501-AFDA-3099-816D-B4762A029D12}"/>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対象技術の他事業・地域展開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対象技術を活用した発展的事業の展開国数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カ国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2D06C31-5CE9-FC56-3B1C-A27A2E7BB5A2}"/>
              </a:ext>
            </a:extLst>
          </p:cNvPr>
          <p:cNvSpPr/>
          <p:nvPr/>
        </p:nvSpPr>
        <p:spPr>
          <a:xfrm>
            <a:off x="2930182" y="4348649"/>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原材料供給量の増加／需給ギャップの改善</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当該物資の合計輸入量</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ECC8EDE-4596-B6E7-43A7-C7827F4D8DE4}"/>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国内における半導体生産能力強化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zh-TW" sz="1050" b="1">
                <a:solidFill>
                  <a:srgbClr val="C00000"/>
                </a:solidFill>
                <a:latin typeface="Meiryo UI" panose="020B0604030504040204" pitchFamily="50" charset="-128"/>
                <a:ea typeface="Meiryo UI" panose="020B0604030504040204" pitchFamily="50" charset="-128"/>
              </a:rPr>
              <a:t>【</a:t>
            </a:r>
            <a:r>
              <a:rPr kumimoji="1" lang="zh-TW" altLang="en-US" sz="1050" b="1">
                <a:solidFill>
                  <a:srgbClr val="C00000"/>
                </a:solidFill>
                <a:latin typeface="Meiryo UI" panose="020B0604030504040204" pitchFamily="50" charset="-128"/>
                <a:ea typeface="Meiryo UI" panose="020B0604030504040204" pitchFamily="50" charset="-128"/>
              </a:rPr>
              <a:t>安定供給確保取組方針目標</a:t>
            </a:r>
            <a:r>
              <a:rPr kumimoji="1" lang="en-US" altLang="zh-TW" sz="1050" b="1">
                <a:solidFill>
                  <a:srgbClr val="C00000"/>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国内における半導体関連売上</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p>
        </p:txBody>
      </p:sp>
      <p:sp>
        <p:nvSpPr>
          <p:cNvPr id="52" name="正方形/長方形 51">
            <a:extLst>
              <a:ext uri="{FF2B5EF4-FFF2-40B4-BE49-F238E27FC236}">
                <a16:creationId xmlns:a16="http://schemas.microsoft.com/office/drawing/2014/main" id="{50BB9585-16BB-7E2C-D0B3-A391A2097BA6}"/>
              </a:ext>
            </a:extLst>
          </p:cNvPr>
          <p:cNvSpPr/>
          <p:nvPr/>
        </p:nvSpPr>
        <p:spPr>
          <a:xfrm>
            <a:off x="2930181"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対象事業の他地域展開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実証国外で生産開始した工場数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B5DD5D1A-EDB3-994C-8A1B-4FDF4488FD05}"/>
              </a:ext>
            </a:extLst>
          </p:cNvPr>
          <p:cNvSpPr/>
          <p:nvPr/>
        </p:nvSpPr>
        <p:spPr>
          <a:xfrm>
            <a:off x="7111345" y="4898283"/>
            <a:ext cx="362539" cy="239394"/>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2" name="テキスト プレースホルダー 1">
            <a:extLst>
              <a:ext uri="{FF2B5EF4-FFF2-40B4-BE49-F238E27FC236}">
                <a16:creationId xmlns:a16="http://schemas.microsoft.com/office/drawing/2014/main" id="{B8BF2F50-14AB-2719-54D6-6CC7707C54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009F7D2-0412-38B0-402B-712C858EC646}"/>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cxnSp>
        <p:nvCxnSpPr>
          <p:cNvPr id="25" name="コネクタ: カギ線 24">
            <a:extLst>
              <a:ext uri="{FF2B5EF4-FFF2-40B4-BE49-F238E27FC236}">
                <a16:creationId xmlns:a16="http://schemas.microsoft.com/office/drawing/2014/main" id="{A982800C-5347-821B-C9F8-E9885FE16BEA}"/>
              </a:ext>
            </a:extLst>
          </p:cNvPr>
          <p:cNvCxnSpPr>
            <a:cxnSpLocks/>
            <a:stCxn id="51" idx="3"/>
            <a:endCxn id="20" idx="1"/>
          </p:cNvCxnSpPr>
          <p:nvPr/>
        </p:nvCxnSpPr>
        <p:spPr>
          <a:xfrm flipV="1">
            <a:off x="7473885" y="5767283"/>
            <a:ext cx="246666" cy="302258"/>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3B40F604-05A2-0468-CB63-EE3B81FE4019}"/>
              </a:ext>
            </a:extLst>
          </p:cNvPr>
          <p:cNvCxnSpPr>
            <a:cxnSpLocks/>
            <a:stCxn id="49" idx="3"/>
            <a:endCxn id="62" idx="1"/>
          </p:cNvCxnSpPr>
          <p:nvPr/>
        </p:nvCxnSpPr>
        <p:spPr>
          <a:xfrm>
            <a:off x="7473885" y="3679318"/>
            <a:ext cx="246666" cy="302255"/>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3B4DA601-571D-0D03-BF5F-45408858870D}"/>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353C7793-FF74-DF5D-C884-441ADFDC2781}"/>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現地工場での生産実現</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実証国内で生産開始した工場数</a:t>
            </a: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矢印: 五方向 34">
            <a:extLst>
              <a:ext uri="{FF2B5EF4-FFF2-40B4-BE49-F238E27FC236}">
                <a16:creationId xmlns:a16="http://schemas.microsoft.com/office/drawing/2014/main" id="{5DB93655-5EAB-C880-6CC2-3E6B19104FDA}"/>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37" name="矢印: 五方向 36">
            <a:extLst>
              <a:ext uri="{FF2B5EF4-FFF2-40B4-BE49-F238E27FC236}">
                <a16:creationId xmlns:a16="http://schemas.microsoft.com/office/drawing/2014/main" id="{5A850E53-C9F4-A78E-579D-916E7054CF9B}"/>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42" name="矢印: 五方向 41">
            <a:extLst>
              <a:ext uri="{FF2B5EF4-FFF2-40B4-BE49-F238E27FC236}">
                <a16:creationId xmlns:a16="http://schemas.microsoft.com/office/drawing/2014/main" id="{65EB9927-AE53-EF60-8968-37AF19F35736}"/>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48" name="正方形/長方形 47">
            <a:extLst>
              <a:ext uri="{FF2B5EF4-FFF2-40B4-BE49-F238E27FC236}">
                <a16:creationId xmlns:a16="http://schemas.microsoft.com/office/drawing/2014/main" id="{D627F21E-BA91-4D13-4742-70FF01EFE619}"/>
              </a:ext>
            </a:extLst>
          </p:cNvPr>
          <p:cNvSpPr/>
          <p:nvPr/>
        </p:nvSpPr>
        <p:spPr>
          <a:xfrm>
            <a:off x="2930182" y="3153538"/>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対象物資の輸入元国の多元化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実証国からの輸入金額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FA9A805-94C6-A482-E3AA-FD12049BCFE4}"/>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対象物資の輸入元国の多元化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現在依存している国からの輸入金額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3" name="コネクタ: カギ線 52">
            <a:extLst>
              <a:ext uri="{FF2B5EF4-FFF2-40B4-BE49-F238E27FC236}">
                <a16:creationId xmlns:a16="http://schemas.microsoft.com/office/drawing/2014/main" id="{50B1D681-3D2A-67AF-9BEB-9D03547D5268}"/>
              </a:ext>
            </a:extLst>
          </p:cNvPr>
          <p:cNvCxnSpPr>
            <a:cxnSpLocks/>
            <a:stCxn id="32" idx="3"/>
            <a:endCxn id="48" idx="1"/>
          </p:cNvCxnSpPr>
          <p:nvPr/>
        </p:nvCxnSpPr>
        <p:spPr>
          <a:xfrm flipV="1">
            <a:off x="2638102" y="3679318"/>
            <a:ext cx="292080" cy="119511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コネクタ: カギ線 53">
            <a:extLst>
              <a:ext uri="{FF2B5EF4-FFF2-40B4-BE49-F238E27FC236}">
                <a16:creationId xmlns:a16="http://schemas.microsoft.com/office/drawing/2014/main" id="{F4F99FA7-5258-74CB-7456-87CAED869948}"/>
              </a:ext>
            </a:extLst>
          </p:cNvPr>
          <p:cNvCxnSpPr>
            <a:cxnSpLocks/>
            <a:stCxn id="32" idx="3"/>
            <a:endCxn id="52" idx="1"/>
          </p:cNvCxnSpPr>
          <p:nvPr/>
        </p:nvCxnSpPr>
        <p:spPr>
          <a:xfrm>
            <a:off x="2638102" y="4874429"/>
            <a:ext cx="292079"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91086B76-AB90-E7B8-B9E3-9FAD7445CD34}"/>
              </a:ext>
            </a:extLst>
          </p:cNvPr>
          <p:cNvCxnSpPr>
            <a:stCxn id="52" idx="3"/>
            <a:endCxn id="51" idx="1"/>
          </p:cNvCxnSpPr>
          <p:nvPr/>
        </p:nvCxnSpPr>
        <p:spPr>
          <a:xfrm>
            <a:off x="5055992" y="6069541"/>
            <a:ext cx="292081"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A40BA0C5-069D-1C0B-A824-2F3347C12A12}"/>
              </a:ext>
            </a:extLst>
          </p:cNvPr>
          <p:cNvCxnSpPr>
            <a:cxnSpLocks/>
            <a:stCxn id="48" idx="3"/>
            <a:endCxn id="49" idx="1"/>
          </p:cNvCxnSpPr>
          <p:nvPr/>
        </p:nvCxnSpPr>
        <p:spPr>
          <a:xfrm>
            <a:off x="5055993" y="3679318"/>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C606676A-A240-1E0C-0CC2-2FD3503FF81F}"/>
              </a:ext>
            </a:extLst>
          </p:cNvPr>
          <p:cNvCxnSpPr>
            <a:cxnSpLocks/>
            <a:stCxn id="31" idx="3"/>
            <a:endCxn id="50" idx="1"/>
          </p:cNvCxnSpPr>
          <p:nvPr/>
        </p:nvCxnSpPr>
        <p:spPr>
          <a:xfrm>
            <a:off x="5055994" y="4874429"/>
            <a:ext cx="292079"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C6F2731C-0A76-65ED-7DB3-DF8D93928546}"/>
              </a:ext>
            </a:extLst>
          </p:cNvPr>
          <p:cNvSpPr/>
          <p:nvPr/>
        </p:nvSpPr>
        <p:spPr>
          <a:xfrm>
            <a:off x="7720551" y="3153536"/>
            <a:ext cx="1683326" cy="16560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サプライチェーン強靱化</a:t>
            </a:r>
            <a:endParaRPr kumimoji="1" lang="en-US" altLang="ja-JP" sz="1050" b="1">
              <a:solidFill>
                <a:schemeClr val="tx1"/>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経済安全保障強化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A34899B8-EDE8-4F82-E6E4-4DAF01D1E6A8}"/>
              </a:ext>
            </a:extLst>
          </p:cNvPr>
          <p:cNvSpPr/>
          <p:nvPr/>
        </p:nvSpPr>
        <p:spPr>
          <a:xfrm>
            <a:off x="8789249" y="3909547"/>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9" name="フローチャート: 代替処理 18">
            <a:extLst>
              <a:ext uri="{FF2B5EF4-FFF2-40B4-BE49-F238E27FC236}">
                <a16:creationId xmlns:a16="http://schemas.microsoft.com/office/drawing/2014/main" id="{F8B6CB55-476D-DABF-53B1-7D793D7EC807}"/>
              </a:ext>
            </a:extLst>
          </p:cNvPr>
          <p:cNvSpPr/>
          <p:nvPr/>
        </p:nvSpPr>
        <p:spPr>
          <a:xfrm>
            <a:off x="8789249" y="4227674"/>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61" name="フローチャート: 代替処理 60">
            <a:extLst>
              <a:ext uri="{FF2B5EF4-FFF2-40B4-BE49-F238E27FC236}">
                <a16:creationId xmlns:a16="http://schemas.microsoft.com/office/drawing/2014/main" id="{D0B94F15-A125-C7EE-A0F5-CFC810CDEBFA}"/>
              </a:ext>
            </a:extLst>
          </p:cNvPr>
          <p:cNvSpPr/>
          <p:nvPr/>
        </p:nvSpPr>
        <p:spPr>
          <a:xfrm>
            <a:off x="8789249" y="5605136"/>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1" name="フローチャート: 代替処理 40">
            <a:extLst>
              <a:ext uri="{FF2B5EF4-FFF2-40B4-BE49-F238E27FC236}">
                <a16:creationId xmlns:a16="http://schemas.microsoft.com/office/drawing/2014/main" id="{E91DD403-66D5-866E-2644-93A22B69D9C6}"/>
              </a:ext>
            </a:extLst>
          </p:cNvPr>
          <p:cNvSpPr/>
          <p:nvPr/>
        </p:nvSpPr>
        <p:spPr>
          <a:xfrm>
            <a:off x="8789249" y="5953279"/>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85" name="コネクタ: カギ線 84">
            <a:extLst>
              <a:ext uri="{FF2B5EF4-FFF2-40B4-BE49-F238E27FC236}">
                <a16:creationId xmlns:a16="http://schemas.microsoft.com/office/drawing/2014/main" id="{5672665D-8CFA-A5B5-3720-D5173E59924B}"/>
              </a:ext>
            </a:extLst>
          </p:cNvPr>
          <p:cNvCxnSpPr>
            <a:cxnSpLocks/>
            <a:stCxn id="89" idx="3"/>
            <a:endCxn id="62" idx="1"/>
          </p:cNvCxnSpPr>
          <p:nvPr/>
        </p:nvCxnSpPr>
        <p:spPr>
          <a:xfrm flipV="1">
            <a:off x="7473884" y="3981573"/>
            <a:ext cx="246667" cy="718538"/>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2" name="コネクタ: カギ線 91">
            <a:extLst>
              <a:ext uri="{FF2B5EF4-FFF2-40B4-BE49-F238E27FC236}">
                <a16:creationId xmlns:a16="http://schemas.microsoft.com/office/drawing/2014/main" id="{683C498B-98F7-7B2D-A6A3-F40C96A2D6F9}"/>
              </a:ext>
            </a:extLst>
          </p:cNvPr>
          <p:cNvCxnSpPr>
            <a:cxnSpLocks/>
            <a:stCxn id="90" idx="3"/>
            <a:endCxn id="20" idx="1"/>
          </p:cNvCxnSpPr>
          <p:nvPr/>
        </p:nvCxnSpPr>
        <p:spPr>
          <a:xfrm>
            <a:off x="7473884" y="5017980"/>
            <a:ext cx="246667" cy="74930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9FD17ACC-A8DE-4331-8935-109DC56ED8A8}"/>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18" name="正方形/長方形 17">
            <a:extLst>
              <a:ext uri="{FF2B5EF4-FFF2-40B4-BE49-F238E27FC236}">
                <a16:creationId xmlns:a16="http://schemas.microsoft.com/office/drawing/2014/main" id="{979573C4-6897-973E-FBC1-DEA5DF79B1CB}"/>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24" name="矢印: 五方向 23">
            <a:extLst>
              <a:ext uri="{FF2B5EF4-FFF2-40B4-BE49-F238E27FC236}">
                <a16:creationId xmlns:a16="http://schemas.microsoft.com/office/drawing/2014/main" id="{B462D6B2-05BF-B7DB-1ACE-7AD3D47CE7E1}"/>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7A417378-B481-B2ED-61A5-DCCAAFDD3EC2}"/>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9" name="直線矢印コネクタ 8">
            <a:extLst>
              <a:ext uri="{FF2B5EF4-FFF2-40B4-BE49-F238E27FC236}">
                <a16:creationId xmlns:a16="http://schemas.microsoft.com/office/drawing/2014/main" id="{829C8D46-5F4B-6E3A-82E7-804572E3F11A}"/>
              </a:ext>
            </a:extLst>
          </p:cNvPr>
          <p:cNvCxnSpPr>
            <a:cxnSpLocks/>
            <a:stCxn id="32" idx="3"/>
            <a:endCxn id="31" idx="1"/>
          </p:cNvCxnSpPr>
          <p:nvPr/>
        </p:nvCxnSpPr>
        <p:spPr>
          <a:xfrm>
            <a:off x="2638102" y="4874429"/>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4ED75375-AD74-E469-EB5E-9DD60D0B8FF3}"/>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国への輸入依存度を低減させ、サプライチェーン強靱化を図ることに加え、実証実施国における産業高度化の副次効果も見込む</a:t>
            </a:r>
            <a:endParaRPr kumimoji="1" lang="ja-JP" altLang="en-US" sz="1000">
              <a:solidFill>
                <a:schemeClr val="tx2"/>
              </a:solidFill>
            </a:endParaRPr>
          </a:p>
        </p:txBody>
      </p:sp>
      <p:sp>
        <p:nvSpPr>
          <p:cNvPr id="36" name="吹き出し: 四角形 35">
            <a:extLst>
              <a:ext uri="{FF2B5EF4-FFF2-40B4-BE49-F238E27FC236}">
                <a16:creationId xmlns:a16="http://schemas.microsoft.com/office/drawing/2014/main" id="{0BF8A99A-1FE9-4E57-C770-D6494B60C069}"/>
              </a:ext>
            </a:extLst>
          </p:cNvPr>
          <p:cNvSpPr/>
          <p:nvPr/>
        </p:nvSpPr>
        <p:spPr>
          <a:xfrm>
            <a:off x="1422260" y="3083459"/>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39" name="吹き出し: 四角形 38">
            <a:extLst>
              <a:ext uri="{FF2B5EF4-FFF2-40B4-BE49-F238E27FC236}">
                <a16:creationId xmlns:a16="http://schemas.microsoft.com/office/drawing/2014/main" id="{9AF0CE07-E0A2-00FC-B45E-F58DA220FB3F}"/>
              </a:ext>
            </a:extLst>
          </p:cNvPr>
          <p:cNvSpPr/>
          <p:nvPr/>
        </p:nvSpPr>
        <p:spPr>
          <a:xfrm>
            <a:off x="5541601" y="3089615"/>
            <a:ext cx="3823061" cy="480206"/>
          </a:xfrm>
          <a:prstGeom prst="wedgeRectCallout">
            <a:avLst>
              <a:gd name="adj1" fmla="val 29494"/>
              <a:gd name="adj2" fmla="val -7083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15" name="吹き出し: 四角形 14">
            <a:extLst>
              <a:ext uri="{FF2B5EF4-FFF2-40B4-BE49-F238E27FC236}">
                <a16:creationId xmlns:a16="http://schemas.microsoft.com/office/drawing/2014/main" id="{8B193AA1-F5B6-AA32-2762-B357AFAB3D89}"/>
              </a:ext>
            </a:extLst>
          </p:cNvPr>
          <p:cNvSpPr/>
          <p:nvPr/>
        </p:nvSpPr>
        <p:spPr>
          <a:xfrm>
            <a:off x="3134969" y="4428161"/>
            <a:ext cx="6229693" cy="2342755"/>
          </a:xfrm>
          <a:prstGeom prst="wedgeRectCallout">
            <a:avLst>
              <a:gd name="adj1" fmla="val -56070"/>
              <a:gd name="adj2" fmla="val 2064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 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また、各指標について、その時点での成果を定量的に最下段に記載してください</a:t>
            </a:r>
            <a:endParaRPr kumimoji="1" lang="en-US" altLang="ja-JP" sz="1000">
              <a:solidFill>
                <a:schemeClr val="tx2"/>
              </a:solidFill>
            </a:endParaRPr>
          </a:p>
          <a:p>
            <a:pPr marL="174625" indent="-174625">
              <a:buFont typeface="Arial" panose="020B0604020202020204" pitchFamily="34" charset="0"/>
              <a:buChar char="•"/>
            </a:pPr>
            <a:r>
              <a:rPr kumimoji="1" lang="ja-JP" altLang="en-US" sz="1000">
                <a:solidFill>
                  <a:schemeClr val="tx2"/>
                </a:solidFill>
              </a:rPr>
              <a:t>「安定供給確保を図るための取組方針」が定められている物資を対象としており、「安定供給確保に関する目標」に目標年度における数量の記載がある場合は、</a:t>
            </a:r>
            <a:r>
              <a:rPr kumimoji="1" lang="ja-JP" altLang="en-US" sz="1000">
                <a:solidFill>
                  <a:srgbClr val="C00000"/>
                </a:solidFill>
              </a:rPr>
              <a:t>方針内で目標として設定されている指標を本ロジックツリーに含め、該当のアウトカムのボックス内に</a:t>
            </a:r>
            <a:r>
              <a:rPr kumimoji="1" lang="en-US" altLang="ja-JP" sz="1000" b="1">
                <a:solidFill>
                  <a:srgbClr val="C00000"/>
                </a:solidFill>
              </a:rPr>
              <a:t>【</a:t>
            </a:r>
            <a:r>
              <a:rPr kumimoji="1" lang="zh-TW" altLang="en-US" sz="1000" b="1">
                <a:solidFill>
                  <a:srgbClr val="C00000"/>
                </a:solidFill>
              </a:rPr>
              <a:t>安定供給確保取組方針</a:t>
            </a:r>
            <a:r>
              <a:rPr kumimoji="1" lang="ja-JP" altLang="en-US" sz="1000" b="1">
                <a:solidFill>
                  <a:srgbClr val="C00000"/>
                </a:solidFill>
              </a:rPr>
              <a:t>目標</a:t>
            </a:r>
            <a:r>
              <a:rPr kumimoji="1" lang="en-US" altLang="ja-JP" sz="1000" b="1">
                <a:solidFill>
                  <a:srgbClr val="C00000"/>
                </a:solidFill>
              </a:rPr>
              <a:t>】</a:t>
            </a:r>
            <a:r>
              <a:rPr kumimoji="1" lang="ja-JP" altLang="en-US" sz="1000">
                <a:solidFill>
                  <a:srgbClr val="C00000"/>
                </a:solidFill>
              </a:rPr>
              <a:t>と明記</a:t>
            </a:r>
            <a:r>
              <a:rPr kumimoji="1" lang="ja-JP" altLang="en-US" sz="1000">
                <a:solidFill>
                  <a:schemeClr val="tx2"/>
                </a:solidFill>
              </a:rPr>
              <a:t>ください</a:t>
            </a:r>
            <a:br>
              <a:rPr kumimoji="1" lang="en-US" altLang="ja-JP" sz="1000">
                <a:solidFill>
                  <a:schemeClr val="tx2"/>
                </a:solidFill>
              </a:rPr>
            </a:br>
            <a:r>
              <a:rPr kumimoji="1" lang="ja-JP" altLang="en-US" sz="1000">
                <a:solidFill>
                  <a:schemeClr val="tx2"/>
                </a:solidFill>
              </a:rPr>
              <a:t>例）半導体：国内で半導体を生産する企業の合計売上高（半導体関連）</a:t>
            </a:r>
            <a:br>
              <a:rPr kumimoji="1" lang="en-US" altLang="ja-JP" sz="1000">
                <a:solidFill>
                  <a:schemeClr val="tx2"/>
                </a:solidFill>
              </a:rPr>
            </a:br>
            <a:r>
              <a:rPr kumimoji="1" lang="ja-JP" altLang="en-US" sz="1000">
                <a:solidFill>
                  <a:schemeClr val="tx2"/>
                </a:solidFill>
              </a:rPr>
              <a:t>　　　蓄電池：蓄電池・材料の国内製造基盤の確立、製造能力の確保、次世代電池市場の獲得</a:t>
            </a:r>
            <a:endParaRPr kumimoji="1" lang="en-US" altLang="ja-JP" sz="1000">
              <a:solidFill>
                <a:schemeClr val="tx2"/>
              </a:solidFill>
            </a:endParaRPr>
          </a:p>
          <a:p>
            <a:r>
              <a:rPr kumimoji="1" lang="ja-JP" altLang="en-US" sz="1000">
                <a:solidFill>
                  <a:schemeClr val="tx2"/>
                </a:solidFill>
              </a:rPr>
              <a:t>　　</a:t>
            </a:r>
            <a:r>
              <a:rPr kumimoji="1" lang="en-US" altLang="ja-JP" sz="1000">
                <a:solidFill>
                  <a:schemeClr val="tx2"/>
                </a:solidFill>
              </a:rPr>
              <a:t>※</a:t>
            </a:r>
            <a:r>
              <a:rPr kumimoji="1" lang="ja-JP" altLang="en-US" sz="1000">
                <a:solidFill>
                  <a:schemeClr val="tx2"/>
                </a:solidFill>
              </a:rPr>
              <a:t>「安定供給確保を図るための取組方針」については以下サイトにて詳細をご確認ください</a:t>
            </a:r>
            <a:br>
              <a:rPr kumimoji="1" lang="en-US" altLang="ja-JP" sz="1000">
                <a:solidFill>
                  <a:schemeClr val="tx2"/>
                </a:solidFill>
              </a:rPr>
            </a:br>
            <a:r>
              <a:rPr kumimoji="1" lang="ja-JP" altLang="en-US" sz="1000">
                <a:solidFill>
                  <a:schemeClr val="tx2"/>
                </a:solidFill>
              </a:rPr>
              <a:t>　　　　</a:t>
            </a:r>
            <a:r>
              <a:rPr kumimoji="1" lang="en-US" altLang="ja-JP" sz="1000">
                <a:solidFill>
                  <a:schemeClr val="tx2"/>
                </a:solidFill>
                <a:hlinkClick r:id="rId2"/>
              </a:rPr>
              <a:t>https://www.cao.go.jp/keizai_anzen_hosho/sc_houshin.html</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B2F0453E-8921-45C4-CF05-F0ABB028BAB3}"/>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事業類型３</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事業類型３を選択していない場合は本スライドを削除してください。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Tree>
    <p:extLst>
      <p:ext uri="{BB962C8B-B14F-4D97-AF65-F5344CB8AC3E}">
        <p14:creationId xmlns:p14="http://schemas.microsoft.com/office/powerpoint/2010/main" val="7524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810571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latin typeface="Meiryo UI"/>
                <a:ea typeface="Meiryo UI"/>
              </a:rPr>
              <a:t>XXX</a:t>
            </a:r>
            <a:r>
              <a:rPr kumimoji="1" lang="ja-JP" altLang="en-US" sz="1050">
                <a:latin typeface="Meiryo UI"/>
                <a:ea typeface="Meiryo UI"/>
              </a:rPr>
              <a:t>・・・</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x/x</a:t>
            </a:r>
            <a:endParaRPr kumimoji="1" lang="en-GB"/>
          </a:p>
        </p:txBody>
      </p:sp>
      <p:sp>
        <p:nvSpPr>
          <p:cNvPr id="6" name="吹き出し: 四角形 5">
            <a:extLst>
              <a:ext uri="{FF2B5EF4-FFF2-40B4-BE49-F238E27FC236}">
                <a16:creationId xmlns:a16="http://schemas.microsoft.com/office/drawing/2014/main" id="{19EDB2D1-FE03-9948-102B-C38682B57968}"/>
              </a:ext>
            </a:extLst>
          </p:cNvPr>
          <p:cNvSpPr/>
          <p:nvPr/>
        </p:nvSpPr>
        <p:spPr>
          <a:xfrm>
            <a:off x="246819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「５</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8" name="吹き出し: 四角形 7">
            <a:extLst>
              <a:ext uri="{FF2B5EF4-FFF2-40B4-BE49-F238E27FC236}">
                <a16:creationId xmlns:a16="http://schemas.microsoft.com/office/drawing/2014/main" id="{8F145931-8917-1B60-E9FC-B8B4B3814175}"/>
              </a:ext>
            </a:extLst>
          </p:cNvPr>
          <p:cNvSpPr/>
          <p:nvPr/>
        </p:nvSpPr>
        <p:spPr>
          <a:xfrm>
            <a:off x="1524000" y="1484313"/>
            <a:ext cx="7021285" cy="604072"/>
          </a:xfrm>
          <a:prstGeom prst="wedgeRectCallout">
            <a:avLst>
              <a:gd name="adj1" fmla="val -52760"/>
              <a:gd name="adj2" fmla="val -3341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「１</a:t>
            </a:r>
            <a:r>
              <a:rPr kumimoji="1" lang="en-US" altLang="ja-JP" sz="1000">
                <a:solidFill>
                  <a:schemeClr val="tx2"/>
                </a:solidFill>
              </a:rPr>
              <a:t>.</a:t>
            </a:r>
            <a:r>
              <a:rPr kumimoji="1" lang="ja-JP" altLang="en-US" sz="1000">
                <a:solidFill>
                  <a:schemeClr val="tx2"/>
                </a:solidFill>
              </a:rPr>
              <a:t>」～「４</a:t>
            </a:r>
            <a:r>
              <a:rPr kumimoji="1" lang="en-US" altLang="ja-JP" sz="1000">
                <a:solidFill>
                  <a:schemeClr val="tx2"/>
                </a:solidFill>
              </a:rPr>
              <a:t>.</a:t>
            </a:r>
            <a:r>
              <a:rPr kumimoji="1" lang="ja-JP" altLang="en-US" sz="1000">
                <a:solidFill>
                  <a:schemeClr val="tx2"/>
                </a:solidFill>
              </a:rPr>
              <a:t>」で取り上げた点以外に、申請者が特にアピールしたい点を自由に記載してください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rgbClr val="C00000"/>
                </a:solidFill>
                <a:latin typeface="Meiryo UI" panose="020B0604030504040204" pitchFamily="50" charset="-128"/>
                <a:ea typeface="Meiryo UI" panose="020B0604030504040204" pitchFamily="50" charset="-128"/>
              </a:rPr>
              <a:t>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en-US" altLang="ja-JP" sz="1000">
              <a:solidFill>
                <a:srgbClr val="C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rPr>
              <a:t>任意記載であるため、</a:t>
            </a:r>
            <a:r>
              <a:rPr kumimoji="1" lang="ja-JP" altLang="en-US" sz="1000" b="1">
                <a:solidFill>
                  <a:srgbClr val="C00000"/>
                </a:solidFill>
              </a:rPr>
              <a:t>特に記載する事項が無い場合には、本スライドは記載不要です。その場合は「無し」とのみ記載してください</a:t>
            </a:r>
            <a:endParaRPr kumimoji="1" lang="ja-JP" altLang="en-US" sz="1000">
              <a:solidFill>
                <a:schemeClr val="tx2"/>
              </a:solidFill>
            </a:endParaRPr>
          </a:p>
        </p:txBody>
      </p:sp>
    </p:spTree>
    <p:extLst>
      <p:ext uri="{BB962C8B-B14F-4D97-AF65-F5344CB8AC3E}">
        <p14:creationId xmlns:p14="http://schemas.microsoft.com/office/powerpoint/2010/main" val="874838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 name="吹き出し: 四角形 5">
            <a:extLst>
              <a:ext uri="{FF2B5EF4-FFF2-40B4-BE49-F238E27FC236}">
                <a16:creationId xmlns:a16="http://schemas.microsoft.com/office/drawing/2014/main" id="{61708E43-EFE9-2D8D-D39E-8115DFBC13E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当社は全世界XXヵ国に事業を展開するXX企業であり、本事業においてはこれまで築き上げたXXのノウハウを活用し円滑な事業の遂行、商業化の実現に取り組むことができる</a:t>
            </a:r>
            <a:endParaRPr kumimoji="1" lang="ja-JP" altLang="en-US" sz="1000">
              <a:solidFill>
                <a:schemeClr val="tx2"/>
              </a:solidFill>
            </a:endParaRPr>
          </a:p>
        </p:txBody>
      </p:sp>
      <p:sp>
        <p:nvSpPr>
          <p:cNvPr id="3" name="吹き出し: 四角形 2">
            <a:extLst>
              <a:ext uri="{FF2B5EF4-FFF2-40B4-BE49-F238E27FC236}">
                <a16:creationId xmlns:a16="http://schemas.microsoft.com/office/drawing/2014/main" id="{976F8C88-F30C-9DC7-DD1F-0A23B1751821}"/>
              </a:ext>
            </a:extLst>
          </p:cNvPr>
          <p:cNvSpPr/>
          <p:nvPr/>
        </p:nvSpPr>
        <p:spPr>
          <a:xfrm>
            <a:off x="214131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「６</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5169413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16" name="吹き出し: 四角形 15">
            <a:extLst>
              <a:ext uri="{FF2B5EF4-FFF2-40B4-BE49-F238E27FC236}">
                <a16:creationId xmlns:a16="http://schemas.microsoft.com/office/drawing/2014/main" id="{3BB55819-705A-0310-6F12-DEB45C8ABB40}"/>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C6284909-9224-A030-40FF-BDEF90A4726F}"/>
              </a:ext>
            </a:extLst>
          </p:cNvPr>
          <p:cNvSpPr/>
          <p:nvPr/>
        </p:nvSpPr>
        <p:spPr>
          <a:xfrm>
            <a:off x="214131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「６</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396962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事業分野・類型</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181EA-B818-E1E4-5D59-D02D0228D628}"/>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96AC738-CA70-ACDD-AEFE-FE204BBAC3AE}"/>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BA48748-612C-E11B-BCBB-539F7BBACC8C}"/>
              </a:ext>
            </a:extLst>
          </p:cNvPr>
          <p:cNvSpPr>
            <a:spLocks noGrp="1"/>
          </p:cNvSpPr>
          <p:nvPr>
            <p:ph type="body" sz="quarter" idx="17"/>
          </p:nvPr>
        </p:nvSpPr>
        <p:spPr/>
        <p:txBody>
          <a:bodyPr/>
          <a:lstStyle/>
          <a:p>
            <a:r>
              <a:rPr kumimoji="1" lang="en-US" altLang="ja-JP"/>
              <a:t>1. </a:t>
            </a:r>
            <a:r>
              <a:rPr kumimoji="1" lang="ja-JP" altLang="en-US"/>
              <a:t>事業分野・類型</a:t>
            </a:r>
            <a:endParaRPr kumimoji="1" lang="en-GB" altLang="ja-JP"/>
          </a:p>
        </p:txBody>
      </p:sp>
      <p:sp>
        <p:nvSpPr>
          <p:cNvPr id="9" name="正方形/長方形 8">
            <a:extLst>
              <a:ext uri="{FF2B5EF4-FFF2-40B4-BE49-F238E27FC236}">
                <a16:creationId xmlns:a16="http://schemas.microsoft.com/office/drawing/2014/main" id="{2B2E9D7F-5E0A-DA33-533D-51788A96CA6D}"/>
              </a:ext>
            </a:extLst>
          </p:cNvPr>
          <p:cNvSpPr/>
          <p:nvPr/>
        </p:nvSpPr>
        <p:spPr>
          <a:xfrm>
            <a:off x="7926000" y="-718"/>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CB6645A5-F3CD-78EF-7563-D4EAD5F3F4A8}"/>
              </a:ext>
            </a:extLst>
          </p:cNvPr>
          <p:cNvSpPr/>
          <p:nvPr/>
        </p:nvSpPr>
        <p:spPr>
          <a:xfrm>
            <a:off x="5100994" y="1494873"/>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事業類型（</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7" name="テキスト プレースホルダー 2">
            <a:extLst>
              <a:ext uri="{FF2B5EF4-FFF2-40B4-BE49-F238E27FC236}">
                <a16:creationId xmlns:a16="http://schemas.microsoft.com/office/drawing/2014/main" id="{EDDC40D5-4693-154D-3DD5-DA9790611C29}"/>
              </a:ext>
            </a:extLst>
          </p:cNvPr>
          <p:cNvSpPr txBox="1">
            <a:spLocks/>
          </p:cNvSpPr>
          <p:nvPr/>
        </p:nvSpPr>
        <p:spPr>
          <a:xfrm>
            <a:off x="5102511" y="1844802"/>
            <a:ext cx="4291197" cy="4644449"/>
          </a:xfrm>
          <a:prstGeom prst="rect">
            <a:avLst/>
          </a:prstGeom>
          <a:noFill/>
        </p:spPr>
        <p:txBody>
          <a:bodyPr lIns="72000" tIns="45720" rIns="72000" bIns="4572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該当する事業類型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①我が国のイノベーション創出につながる共創型 </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②日本の高度技術海外展開型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③サプライチェーン強靱化型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t>XXX</a:t>
            </a:r>
            <a:r>
              <a:rPr kumimoji="1" lang="ja-JP" altLang="en-US" sz="1050"/>
              <a:t>・・・</a:t>
            </a:r>
          </a:p>
          <a:p>
            <a:endParaRPr kumimoji="1" lang="ja-JP" altLang="en-US" sz="1050"/>
          </a:p>
          <a:p>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p:txBody>
      </p:sp>
      <p:sp>
        <p:nvSpPr>
          <p:cNvPr id="8" name="吹き出し: 四角形 7">
            <a:extLst>
              <a:ext uri="{FF2B5EF4-FFF2-40B4-BE49-F238E27FC236}">
                <a16:creationId xmlns:a16="http://schemas.microsoft.com/office/drawing/2014/main" id="{BC3C9A2A-A31E-95CF-EF79-EE0A7FEAF538}"/>
              </a:ext>
            </a:extLst>
          </p:cNvPr>
          <p:cNvSpPr/>
          <p:nvPr/>
        </p:nvSpPr>
        <p:spPr>
          <a:xfrm>
            <a:off x="5815548" y="3575372"/>
            <a:ext cx="3427504" cy="1048774"/>
          </a:xfrm>
          <a:prstGeom prst="wedgeRectCallout">
            <a:avLst>
              <a:gd name="adj1" fmla="val -45959"/>
              <a:gd name="adj2" fmla="val -6043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上記で記載した事業類型に当てはまる理由を記載してください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複数記載した場合は、そのすべてについて当てはまる理由を記載してください</a:t>
            </a:r>
            <a:endParaRPr kumimoji="1" lang="en-US" altLang="ja-JP" sz="1000" b="1">
              <a:solidFill>
                <a:srgbClr val="C00000"/>
              </a:solidFill>
              <a:highlight>
                <a:srgbClr val="00FF00"/>
              </a:highlight>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各事業類型の応募条件を満たすことを明記してください</a:t>
            </a:r>
            <a:r>
              <a:rPr kumimoji="1" lang="ja-JP" altLang="en-US" sz="1000">
                <a:solidFill>
                  <a:schemeClr val="tx2"/>
                </a:solidFill>
                <a:latin typeface="Meiryo UI" panose="020B0604030504040204" pitchFamily="50" charset="-128"/>
                <a:ea typeface="Meiryo UI" panose="020B0604030504040204" pitchFamily="50" charset="-128"/>
              </a:rPr>
              <a:t>（詳細については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3.(3)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CC128D57-4EAA-A26B-8227-7C4E795E5397}"/>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8B56940-D08A-44D2-7B08-7DBA37A17E90}"/>
              </a:ext>
            </a:extLst>
          </p:cNvPr>
          <p:cNvSpPr/>
          <p:nvPr/>
        </p:nvSpPr>
        <p:spPr>
          <a:xfrm>
            <a:off x="512291"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事業分野（</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13" name="テキスト プレースホルダー 2">
            <a:extLst>
              <a:ext uri="{FF2B5EF4-FFF2-40B4-BE49-F238E27FC236}">
                <a16:creationId xmlns:a16="http://schemas.microsoft.com/office/drawing/2014/main" id="{04E15EB4-14B9-DB61-5803-119D6AFA77A4}"/>
              </a:ext>
            </a:extLst>
          </p:cNvPr>
          <p:cNvSpPr txBox="1">
            <a:spLocks/>
          </p:cNvSpPr>
          <p:nvPr/>
        </p:nvSpPr>
        <p:spPr>
          <a:xfrm>
            <a:off x="512292"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該当する事業分野</a:t>
            </a:r>
            <a:r>
              <a:rPr kumimoji="1" lang="en-US" altLang="ja-JP" sz="1050">
                <a:solidFill>
                  <a:schemeClr val="tx2"/>
                </a:solidFill>
                <a:latin typeface="Meiryo UI" panose="020B0604030504040204" pitchFamily="50" charset="-128"/>
                <a:ea typeface="Meiryo UI" panose="020B0604030504040204" pitchFamily="50" charset="-128"/>
              </a:rPr>
              <a:t>】</a:t>
            </a:r>
          </a:p>
          <a:p>
            <a:pPr marL="180000" indent="-18000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a:t>
            </a:r>
            <a:r>
              <a:rPr kumimoji="1" lang="en-US" altLang="ja-JP" sz="1050">
                <a:solidFill>
                  <a:schemeClr val="tx2"/>
                </a:solidFill>
                <a:latin typeface="Meiryo UI" panose="020B0604030504040204" pitchFamily="50" charset="-128"/>
                <a:ea typeface="Meiryo UI" panose="020B0604030504040204" pitchFamily="50" charset="-128"/>
              </a:rPr>
              <a:t>DX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③経済安保分野</a:t>
            </a:r>
            <a:endParaRPr kumimoji="1" lang="en-US" altLang="ja-JP" sz="1050">
              <a:solidFill>
                <a:schemeClr val="tx2"/>
              </a:solidFill>
              <a:latin typeface="Meiryo UI" panose="020B0604030504040204" pitchFamily="50" charset="-128"/>
              <a:ea typeface="Meiryo UI" panose="020B0604030504040204" pitchFamily="50" charset="-128"/>
            </a:endParaRPr>
          </a:p>
          <a:p>
            <a:pPr marL="180000" indent="-180000">
              <a:buFont typeface="Arial" panose="020B0604020202020204" pitchFamily="34" charset="0"/>
              <a:buChar char="•"/>
            </a:pPr>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endParaRPr kumimoji="1" lang="en-US" altLang="ja-JP" sz="1050"/>
          </a:p>
          <a:p>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p>
          <a:p>
            <a:pPr marL="180000" indent="-18000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1" name="吹き出し: 四角形 20">
            <a:extLst>
              <a:ext uri="{FF2B5EF4-FFF2-40B4-BE49-F238E27FC236}">
                <a16:creationId xmlns:a16="http://schemas.microsoft.com/office/drawing/2014/main" id="{8BFAAA1A-C9DF-3C78-2F81-274032F2A709}"/>
              </a:ext>
            </a:extLst>
          </p:cNvPr>
          <p:cNvSpPr/>
          <p:nvPr/>
        </p:nvSpPr>
        <p:spPr>
          <a:xfrm>
            <a:off x="1147239" y="2457578"/>
            <a:ext cx="3470361" cy="543135"/>
          </a:xfrm>
          <a:prstGeom prst="wedgeRectCallout">
            <a:avLst>
              <a:gd name="adj1" fmla="val -40838"/>
              <a:gd name="adj2" fmla="val -64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最も当てはまる分野を丸で囲んでください（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p>
        </p:txBody>
      </p:sp>
      <p:sp>
        <p:nvSpPr>
          <p:cNvPr id="14" name="吹き出し: 四角形 13">
            <a:extLst>
              <a:ext uri="{FF2B5EF4-FFF2-40B4-BE49-F238E27FC236}">
                <a16:creationId xmlns:a16="http://schemas.microsoft.com/office/drawing/2014/main" id="{536962AB-0EF1-8196-C3A7-89FE0511713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を扱い、</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を図る案件であるため、事業分野</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及び事業類型</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に該当する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AC3783BB-8FD1-1DC6-A830-51C09D41E05F}"/>
              </a:ext>
            </a:extLst>
          </p:cNvPr>
          <p:cNvSpPr txBox="1">
            <a:spLocks/>
          </p:cNvSpPr>
          <p:nvPr/>
        </p:nvSpPr>
        <p:spPr>
          <a:xfrm>
            <a:off x="510770" y="5219700"/>
            <a:ext cx="4291200" cy="1216615"/>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「経済施策を一体的に講ずることによる安全保障の確保の推進に関する</a:t>
            </a:r>
            <a:br>
              <a:rPr kumimoji="1" lang="en-US" altLang="ja-JP" sz="1050"/>
            </a:br>
            <a:r>
              <a:rPr kumimoji="1" lang="ja-JP" altLang="en-US" sz="1050"/>
              <a:t>　　　法律施行令」で指定された「金属鉱産物」に関する事業について応募する</a:t>
            </a:r>
          </a:p>
          <a:p>
            <a:r>
              <a:rPr kumimoji="1" lang="ja-JP" altLang="en-US" sz="1050"/>
              <a:t>　   </a:t>
            </a:r>
            <a:r>
              <a:rPr kumimoji="1" lang="en-US" altLang="ja-JP" sz="1050"/>
              <a:t>【</a:t>
            </a:r>
            <a:r>
              <a:rPr kumimoji="1" lang="ja-JP" altLang="en-US" sz="1050"/>
              <a:t>他の予算事業では実施できない理由</a:t>
            </a:r>
            <a:r>
              <a:rPr kumimoji="1" lang="en-US" altLang="ja-JP" sz="1050"/>
              <a:t>】</a:t>
            </a:r>
          </a:p>
          <a:p>
            <a:r>
              <a:rPr kumimoji="1" lang="ja-JP" altLang="en-US" sz="1050"/>
              <a:t>　　　</a:t>
            </a:r>
            <a:r>
              <a:rPr kumimoji="1" lang="en-US" altLang="ja-JP" sz="1050"/>
              <a:t>XXX</a:t>
            </a:r>
            <a:r>
              <a:rPr kumimoji="1" lang="ja-JP" altLang="en-US" sz="1050"/>
              <a:t>・・・</a:t>
            </a:r>
            <a:endParaRPr kumimoji="1" lang="en-US" altLang="ja-JP" sz="1050"/>
          </a:p>
        </p:txBody>
      </p:sp>
      <p:sp>
        <p:nvSpPr>
          <p:cNvPr id="17" name="吹き出し: 四角形 16">
            <a:extLst>
              <a:ext uri="{FF2B5EF4-FFF2-40B4-BE49-F238E27FC236}">
                <a16:creationId xmlns:a16="http://schemas.microsoft.com/office/drawing/2014/main" id="{04CE2942-8914-A7D5-AEC9-8DF6ECAE76DA}"/>
              </a:ext>
            </a:extLst>
          </p:cNvPr>
          <p:cNvSpPr/>
          <p:nvPr/>
        </p:nvSpPr>
        <p:spPr>
          <a:xfrm>
            <a:off x="1147239" y="3589531"/>
            <a:ext cx="3427504" cy="1525811"/>
          </a:xfrm>
          <a:prstGeom prst="wedgeRectCallout">
            <a:avLst>
              <a:gd name="adj1" fmla="val -41878"/>
              <a:gd name="adj2" fmla="val -5682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上記で記載した事業分野に当てはまる理由を記載してください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複数記載した場合は、そのすべてについて当てはまる理由を記載してください</a:t>
            </a: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各事業分野の応募条件を満たすことを明記してください</a:t>
            </a:r>
            <a:r>
              <a:rPr kumimoji="1" lang="ja-JP" altLang="en-US" sz="1000">
                <a:solidFill>
                  <a:schemeClr val="tx2"/>
                </a:solidFill>
                <a:latin typeface="Meiryo UI" panose="020B0604030504040204" pitchFamily="50" charset="-128"/>
                <a:ea typeface="Meiryo UI" panose="020B0604030504040204" pitchFamily="50" charset="-128"/>
              </a:rPr>
              <a:t>（詳細については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3.(2)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b="1">
              <a:solidFill>
                <a:srgbClr val="C00000"/>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事業分野③の場合には、「経済施策を一体的に講ずることによる安全保障の確保の推進に関する法律施行令」</a:t>
            </a:r>
            <a:r>
              <a:rPr kumimoji="1" lang="ja-JP" altLang="en-US" sz="1000">
                <a:solidFill>
                  <a:srgbClr val="37373A"/>
                </a:solidFill>
                <a:latin typeface="Meiryo UI" panose="020B0604030504040204" pitchFamily="50" charset="-128"/>
                <a:ea typeface="Meiryo UI" panose="020B0604030504040204" pitchFamily="50" charset="-128"/>
              </a:rPr>
              <a:t>で指定された特定重要物資の名称を明記してください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6E686C74-6B07-AC20-337D-2F0CBCC93650}"/>
              </a:ext>
            </a:extLst>
          </p:cNvPr>
          <p:cNvSpPr/>
          <p:nvPr/>
        </p:nvSpPr>
        <p:spPr>
          <a:xfrm>
            <a:off x="1168667" y="5957719"/>
            <a:ext cx="3427504" cy="777617"/>
          </a:xfrm>
          <a:prstGeom prst="wedgeRectCallout">
            <a:avLst>
              <a:gd name="adj1" fmla="val -41878"/>
              <a:gd name="adj2" fmla="val -656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「金属鉱産物」について応募する場合には、</a:t>
            </a:r>
            <a:r>
              <a:rPr kumimoji="1" lang="ja-JP" altLang="en-US" sz="1000">
                <a:solidFill>
                  <a:schemeClr val="tx2"/>
                </a:solidFill>
              </a:rPr>
              <a:t>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□を■にしてください）</a:t>
            </a:r>
            <a:r>
              <a:rPr kumimoji="1" lang="ja-JP" altLang="en-US" sz="1000">
                <a:solidFill>
                  <a:schemeClr val="tx2"/>
                </a:solidFill>
              </a:rPr>
              <a:t>の上、</a:t>
            </a:r>
            <a:r>
              <a:rPr kumimoji="1" lang="ja-JP" altLang="en-US" sz="1000">
                <a:solidFill>
                  <a:schemeClr val="tx2"/>
                </a:solidFill>
                <a:latin typeface="Meiryo UI" panose="020B0604030504040204" pitchFamily="50" charset="-128"/>
                <a:ea typeface="Meiryo UI" panose="020B0604030504040204" pitchFamily="50" charset="-128"/>
              </a:rPr>
              <a:t>経済安全保障推進法に係る重要鉱物助成金交付事業を含む他の予算事業では実施できない理由も併せて記載してください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4C0188D-BEA9-3BBD-7F5F-3E891C6034C3}"/>
              </a:ext>
            </a:extLst>
          </p:cNvPr>
          <p:cNvSpPr/>
          <p:nvPr/>
        </p:nvSpPr>
        <p:spPr>
          <a:xfrm>
            <a:off x="5794119" y="2519792"/>
            <a:ext cx="3470361" cy="543135"/>
          </a:xfrm>
          <a:prstGeom prst="wedgeRectCallout">
            <a:avLst>
              <a:gd name="adj1" fmla="val -40838"/>
              <a:gd name="adj2" fmla="val -64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最も当てはまる類型を丸で囲んでください（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r>
              <a:rPr kumimoji="1" lang="ja-JP" altLang="en-US" sz="1000">
                <a:solidFill>
                  <a:schemeClr val="tx2"/>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59642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4280966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 </a:t>
            </a:r>
            <a:r>
              <a:rPr lang="ja-JP" altLang="en-US" sz="1200"/>
              <a:t>経営戦略及び補助事業の位置づけ</a:t>
            </a:r>
            <a:endParaRPr kumimoji="1" lang="en-GB"/>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長期成長ビジョン・経営戦略</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no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を掲げており、既存の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事業とのシナジーが見込める本事業を実施することで海外売上高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成長を目指す</a:t>
            </a:r>
            <a:endParaRPr kumimoji="1" lang="ja-JP" altLang="en-US" sz="1000">
              <a:solidFill>
                <a:schemeClr val="tx2"/>
              </a:solidFill>
            </a:endParaRPr>
          </a:p>
        </p:txBody>
      </p:sp>
      <p:sp>
        <p:nvSpPr>
          <p:cNvPr id="5" name="正方形/長方形 4">
            <a:extLst>
              <a:ext uri="{FF2B5EF4-FFF2-40B4-BE49-F238E27FC236}">
                <a16:creationId xmlns:a16="http://schemas.microsoft.com/office/drawing/2014/main" id="{2F25AF5D-1A94-F2CC-2091-B2A632C976D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4F6FAAE8-F9A6-89C1-6501-54DD28C1E81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2BAC0CE5-0FAA-AEF8-C122-A5BAFCBDEA0E}"/>
              </a:ext>
            </a:extLst>
          </p:cNvPr>
          <p:cNvSpPr/>
          <p:nvPr/>
        </p:nvSpPr>
        <p:spPr>
          <a:xfrm>
            <a:off x="5102509"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21" name="テキスト プレースホルダー 2">
            <a:extLst>
              <a:ext uri="{FF2B5EF4-FFF2-40B4-BE49-F238E27FC236}">
                <a16:creationId xmlns:a16="http://schemas.microsoft.com/office/drawing/2014/main" id="{E029E336-8D89-6393-C682-771416327505}"/>
              </a:ext>
            </a:extLst>
          </p:cNvPr>
          <p:cNvSpPr txBox="1">
            <a:spLocks/>
          </p:cNvSpPr>
          <p:nvPr/>
        </p:nvSpPr>
        <p:spPr>
          <a:xfrm>
            <a:off x="5102510"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26" name="吹き出し: 四角形 25">
            <a:extLst>
              <a:ext uri="{FF2B5EF4-FFF2-40B4-BE49-F238E27FC236}">
                <a16:creationId xmlns:a16="http://schemas.microsoft.com/office/drawing/2014/main" id="{BA34EA32-0CF4-83DC-198E-AB5559E3EBC3}"/>
              </a:ext>
            </a:extLst>
          </p:cNvPr>
          <p:cNvSpPr/>
          <p:nvPr/>
        </p:nvSpPr>
        <p:spPr>
          <a:xfrm>
            <a:off x="1225329" y="2306320"/>
            <a:ext cx="3427504" cy="1656000"/>
          </a:xfrm>
          <a:prstGeom prst="wedgeRectCallout">
            <a:avLst>
              <a:gd name="adj1" fmla="val -48034"/>
              <a:gd name="adj2" fmla="val -649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（または企業全体）が長期的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b="1">
                <a:solidFill>
                  <a:schemeClr val="tx2"/>
                </a:solidFill>
              </a:rPr>
              <a:t>企業全体が</a:t>
            </a:r>
            <a:r>
              <a:rPr kumimoji="1" lang="ja-JP" altLang="en-US" sz="1000">
                <a:solidFill>
                  <a:schemeClr val="tx2"/>
                </a:solidFill>
              </a:rPr>
              <a:t>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企業自身の成長に関するビジョンだけでなく、社会に対する価値提供のビジョンを含めて記載してください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必要に応じ、図などを含めて分かりやすく表現してください</a:t>
            </a:r>
          </a:p>
        </p:txBody>
      </p:sp>
      <p:sp>
        <p:nvSpPr>
          <p:cNvPr id="27" name="吹き出し: 四角形 26">
            <a:extLst>
              <a:ext uri="{FF2B5EF4-FFF2-40B4-BE49-F238E27FC236}">
                <a16:creationId xmlns:a16="http://schemas.microsoft.com/office/drawing/2014/main" id="{8ACC0ADB-931E-4B33-C240-612A1172E9F5}"/>
              </a:ext>
            </a:extLst>
          </p:cNvPr>
          <p:cNvSpPr/>
          <p:nvPr/>
        </p:nvSpPr>
        <p:spPr>
          <a:xfrm>
            <a:off x="5737457" y="2306320"/>
            <a:ext cx="3427504" cy="1656000"/>
          </a:xfrm>
          <a:prstGeom prst="wedgeRectCallout">
            <a:avLst>
              <a:gd name="adj1" fmla="val -48034"/>
              <a:gd name="adj2" fmla="val -649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b="1">
                <a:solidFill>
                  <a:schemeClr val="tx2"/>
                </a:solidFill>
              </a:rPr>
              <a:t>企業全体</a:t>
            </a:r>
            <a:r>
              <a:rPr kumimoji="1" lang="ja-JP" altLang="en-US" sz="1000">
                <a:solidFill>
                  <a:schemeClr val="tx2"/>
                </a:solidFill>
              </a:rPr>
              <a:t>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長期成長ビジョン・経営戦略を踏まえて記載してください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既存事業と本事業のシナジー効果や、新たなコア事業の創造、ポートフォリオの多様化等の観点から本事業の重要性を記載してください</a:t>
            </a:r>
            <a:endParaRPr kumimoji="1" lang="en-US" altLang="ja-JP"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248964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3993463523"/>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国において、遠隔地への血液製剤の配送をドローンにより行うことで、現状の道路輸送（中央値</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分）と比べて配送時間の短縮を実証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配送時間の短縮により、</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国の分娩出血による妊婦死亡率の低減及び血液製剤廃棄率の削減を実証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2080885546"/>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99%</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以上の配送成功率を実現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1917661405"/>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国においても、血液製剤を損壊することなく高い配送成功率を実現できるか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配送時間の短縮が実現可能か、また、配送時間の中央値はどの程度短縮されるか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2708518063"/>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日本国内で実施した実証実験では、血液製剤１つ当たりの輸送コストは、ドローン輸送が道路輸送の約２倍</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846295200"/>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血液製剤の輸送に用いるドローンの規格は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国における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の規制に適合的であり、環境汚染等の外部不経済も想定されない</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日本の都心部等ではドローンの飛行が困難なエリアが散在しており、ドローン技術の実証のためには、規制の少ない</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国にて実験を行うことが適当</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036320562"/>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国における血液製剤１つ当たりのドローン輸送コストは、</a:t>
                      </a:r>
                      <a:r>
                        <a:rPr kumimoji="1" lang="en-US" altLang="ja-JP" sz="1050">
                          <a:solidFill>
                            <a:schemeClr val="tx2"/>
                          </a:solidFill>
                        </a:rPr>
                        <a:t>A</a:t>
                      </a:r>
                      <a:r>
                        <a:rPr kumimoji="1" lang="ja-JP" altLang="en-US" sz="1050">
                          <a:solidFill>
                            <a:schemeClr val="tx2"/>
                          </a:solidFill>
                        </a:rPr>
                        <a:t>国における道路輸送コストと比べて、</a:t>
                      </a:r>
                      <a:br>
                        <a:rPr kumimoji="1" lang="en-US" altLang="ja-JP" sz="1050">
                          <a:solidFill>
                            <a:schemeClr val="tx2"/>
                          </a:solidFill>
                        </a:rPr>
                      </a:br>
                      <a:r>
                        <a:rPr kumimoji="1" lang="ja-JP" altLang="en-US" sz="1050">
                          <a:solidFill>
                            <a:schemeClr val="tx2"/>
                          </a:solidFill>
                        </a:rPr>
                        <a:t>どの程度高額となるか</a:t>
                      </a:r>
                      <a:endParaRPr kumimoji="1" lang="en-US" altLang="ja-JP" sz="1050">
                        <a:solidFill>
                          <a:schemeClr val="tx2"/>
                        </a:solidFill>
                      </a:endParaRPr>
                    </a:p>
                    <a:p>
                      <a:pPr marL="171450" indent="-171450">
                        <a:buFont typeface="Arial" panose="020B0604020202020204" pitchFamily="34" charset="0"/>
                        <a:buChar char="•"/>
                      </a:pPr>
                      <a:r>
                        <a:rPr kumimoji="1" lang="ja-JP" altLang="en-US" sz="1050">
                          <a:solidFill>
                            <a:schemeClr val="tx2"/>
                          </a:solidFill>
                        </a:rPr>
                        <a:t>ドローン輸送によるコスト増の影響を打ち消す程度の配送時間短縮効果が得られることを、</a:t>
                      </a:r>
                      <a:r>
                        <a:rPr kumimoji="1" lang="en-US" altLang="ja-JP" sz="1050">
                          <a:solidFill>
                            <a:schemeClr val="tx2"/>
                          </a:solidFill>
                        </a:rPr>
                        <a:t>A</a:t>
                      </a:r>
                      <a:r>
                        <a:rPr kumimoji="1" lang="ja-JP" altLang="en-US" sz="1050">
                          <a:solidFill>
                            <a:schemeClr val="tx2"/>
                          </a:solidFill>
                        </a:rPr>
                        <a:t>国において実証できるか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2891380614"/>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国の農村地域の環境において、</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か月以上安全かつ安定的にドローン輸送を続けることができ、かつ、この間に</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国の法規制を破ることはないか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将来的に日本（都心部を含む）でも技術展開できる水準の、事前に定められたルートに基づく正確な飛行を実現できるか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407E0CF2-4BDD-AAAC-CF3C-F9A2E27A6A4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B153E8D6-80B5-16EE-3295-BCFE8DDB44AF}"/>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460819F0-D0A5-9CB6-1BAE-58B2EAF67E8C}"/>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F27B031-C2FF-2E35-15C2-FAFBE60C5B3B}"/>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3D0D49FB-059C-A71C-E074-3901136B916F}"/>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6" name="正方形/長方形 5">
            <a:extLst>
              <a:ext uri="{FF2B5EF4-FFF2-40B4-BE49-F238E27FC236}">
                <a16:creationId xmlns:a16="http://schemas.microsoft.com/office/drawing/2014/main" id="{39F942EF-B615-64EF-248B-5E610B1ADF25}"/>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事業類型①</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我が国のイノベーション創出につながる共創型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事業分野②</a:t>
            </a:r>
            <a:r>
              <a:rPr kumimoji="1" lang="en-US" altLang="ja-JP" sz="1050" b="1">
                <a:solidFill>
                  <a:srgbClr val="C00000"/>
                </a:solidFill>
                <a:latin typeface="Meiryo UI" panose="020B0604030504040204" pitchFamily="50" charset="-128"/>
                <a:ea typeface="Meiryo UI" panose="020B0604030504040204" pitchFamily="50" charset="-128"/>
              </a:rPr>
              <a:t>(DX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7171377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2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3.xml><?xml version="1.0" encoding="utf-8"?>
<ds:datastoreItem xmlns:ds="http://schemas.openxmlformats.org/officeDocument/2006/customXml" ds:itemID="{FBEC526A-0041-4B7D-BF68-D93F8CEEA6C1}">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39</TotalTime>
  <Words>12530</Words>
  <Application>Microsoft Office PowerPoint</Application>
  <PresentationFormat>A4 210 x 297 mm</PresentationFormat>
  <Paragraphs>1103</Paragraphs>
  <Slides>35</Slides>
  <Notes>15</Notes>
  <HiddenSlides>0</HiddenSlides>
  <MMClips>0</MMClips>
  <ScaleCrop>false</ScaleCrop>
  <HeadingPairs>
    <vt:vector size="10" baseType="variant">
      <vt:variant>
        <vt:lpstr>使用されているフォント</vt:lpstr>
      </vt:variant>
      <vt:variant>
        <vt:i4>5</vt:i4>
      </vt:variant>
      <vt:variant>
        <vt:lpstr>テーマ</vt:lpstr>
      </vt:variant>
      <vt:variant>
        <vt:i4>2</vt:i4>
      </vt:variant>
      <vt:variant>
        <vt:lpstr>埋め込まれた OLE サーバー</vt:lpstr>
      </vt:variant>
      <vt:variant>
        <vt:i4>1</vt:i4>
      </vt:variant>
      <vt:variant>
        <vt:lpstr>スライド タイトル</vt:lpstr>
      </vt:variant>
      <vt:variant>
        <vt:i4>35</vt:i4>
      </vt:variant>
      <vt:variant>
        <vt:lpstr>目的別スライド ショー</vt:lpstr>
      </vt:variant>
      <vt:variant>
        <vt:i4>1</vt:i4>
      </vt:variant>
    </vt:vector>
  </HeadingPairs>
  <TitlesOfParts>
    <vt:vector size="44" baseType="lpstr">
      <vt:lpstr>Meiryo UI</vt:lpstr>
      <vt:lpstr>ＭＳ ゴシック</vt:lpstr>
      <vt:lpstr>Arial</vt:lpstr>
      <vt:lpstr>Trebuchet MS</vt:lpstr>
      <vt:lpstr>Wingdings</vt:lpstr>
      <vt:lpstr>1_１</vt:lpstr>
      <vt:lpstr>2_１</vt:lpstr>
      <vt:lpstr>think-cell スライド</vt:lpstr>
      <vt:lpstr>様式２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様式２ 事業計画書</dc:title>
  <cp:revision>5</cp:revision>
  <dcterms:created xsi:type="dcterms:W3CDTF">2024-01-26T05:17:31Z</dcterms:created>
  <dcterms:modified xsi:type="dcterms:W3CDTF">2025-09-18T04:58:55Z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